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676" r:id="rId2"/>
    <p:sldId id="275" r:id="rId3"/>
    <p:sldId id="284" r:id="rId4"/>
    <p:sldId id="280" r:id="rId5"/>
    <p:sldId id="285" r:id="rId6"/>
    <p:sldId id="289" r:id="rId7"/>
    <p:sldId id="286" r:id="rId8"/>
    <p:sldId id="292" r:id="rId9"/>
    <p:sldId id="287" r:id="rId10"/>
    <p:sldId id="279" r:id="rId11"/>
    <p:sldId id="288" r:id="rId12"/>
    <p:sldId id="290" r:id="rId13"/>
    <p:sldId id="291" r:id="rId14"/>
    <p:sldId id="6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2" autoAdjust="0"/>
    <p:restoredTop sz="94637" autoAdjust="0"/>
  </p:normalViewPr>
  <p:slideViewPr>
    <p:cSldViewPr snapToGrid="0">
      <p:cViewPr>
        <p:scale>
          <a:sx n="61" d="100"/>
          <a:sy n="61" d="100"/>
        </p:scale>
        <p:origin x="-30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F7395-CB9F-4021-86E7-F068BE0A9195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7AF8F-D1FA-47CC-B294-BA4074B28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 Adimi(2019)</a:t>
            </a: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E5B5-FF9B-496F-9B66-DEECD2AD5AF2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96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A01CE-2618-4876-B8BC-2B581B8C3BB8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117636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5403-46FE-4094-9673-E98ED0093208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7095937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E3C5AB0-C230-4ACF-995C-06250A405586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297039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5F1E4-7ACC-4670-9DC2-5C70F09B0859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8464990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04D3-215D-4CFD-9812-E9B8C8F8E411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4352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821A-D136-44DB-970E-6B85B25B3E96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7776323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5D82-86A2-4C37-BCE5-DB28393348CD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348153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C87F-A1DF-435D-9527-DD8B30DB1D12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682937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FD93-E783-459E-8D8D-E15A66F03379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92049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4A1A-3581-4E43-8695-F4110EA1085B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741914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51E-DC97-47DA-AA39-B46F083D5FDF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8500744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2A4516-AF3A-4526-AF7E-EAAE0972C42E}" type="datetime8">
              <a:rPr lang="fa-IR" smtClean="0"/>
              <a:t>فوريه 28،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955F1F9-D77A-4813-9BE4-850D3A453A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00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032AA6DA-EB7D-4F33-84A6-92347E02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1228" y="852061"/>
            <a:ext cx="9589543" cy="5003973"/>
          </a:xfrm>
          <a:prstGeom prst="rect">
            <a:avLst/>
          </a:prstGeom>
          <a:gradFill>
            <a:gsLst>
              <a:gs pos="0">
                <a:schemeClr val="bg1"/>
              </a:gs>
              <a:gs pos="26000">
                <a:schemeClr val="bg1"/>
              </a:gs>
              <a:gs pos="86000">
                <a:schemeClr val="bg1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4C004C"/>
            </a:solidFill>
          </a:ln>
          <a:effectLst>
            <a:innerShdw blurRad="63500" dist="50800" dir="13500000">
              <a:schemeClr val="tx1">
                <a:lumMod val="50000"/>
                <a:lumOff val="50000"/>
                <a:alpha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06189444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3DDB45E-A230-457E-B584-7C6E4F33F9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25" y="1490663"/>
            <a:ext cx="8370749" cy="49575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روش اجرا...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A0B5C908-A906-4AD1-A391-13C38540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40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171540F-85B6-460D-ADD7-32CED1F69FB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/>
        </p:blipFill>
        <p:spPr>
          <a:xfrm>
            <a:off x="2123373" y="1490663"/>
            <a:ext cx="7947302" cy="490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روش اجرا...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927A8FA7-B0FF-4E9E-A99D-A5615E5D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0511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8E6417-8278-4510-84F8-406B68A653A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32" y="1325770"/>
            <a:ext cx="8757257" cy="51768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روش اجرا...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9F9F7E8E-751E-4507-A38E-26D5BF3D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998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B775963-DF57-4E56-A081-17D0A3EF758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1286"/>
          <a:stretch/>
        </p:blipFill>
        <p:spPr>
          <a:xfrm>
            <a:off x="916446" y="2125069"/>
            <a:ext cx="10596402" cy="2796735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روش اجرا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A69DCB84-D501-42D9-913C-B13AA69E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334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727760-3810-495C-99F0-86373322D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7" y="197228"/>
            <a:ext cx="11185966" cy="646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2053FF56-C08C-4547-98B8-87FE6E1E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08" y="-373922"/>
            <a:ext cx="9837752" cy="30986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1"/>
            <a:r>
              <a:rPr lang="en-US" sz="6000" b="1" i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77000">
                      <a:schemeClr val="bg1"/>
                    </a:gs>
                    <a:gs pos="99000">
                      <a:srgbClr val="9E0A9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en-US" sz="6000" b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77000">
                      <a:schemeClr val="bg1"/>
                    </a:gs>
                    <a:gs pos="99000">
                      <a:srgbClr val="9E0A9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6000" b="1" i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77000">
                      <a:schemeClr val="bg1"/>
                    </a:gs>
                    <a:gs pos="99000">
                      <a:srgbClr val="9E0A9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attention</a:t>
            </a:r>
            <a:endParaRPr lang="en-US" sz="13800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gradFill flip="none" rotWithShape="1">
                <a:gsLst>
                  <a:gs pos="77000">
                    <a:schemeClr val="bg1"/>
                  </a:gs>
                  <a:gs pos="99000">
                    <a:srgbClr val="9E0A93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B74CCF-F23E-4E06-8EAD-5BD84C444198}"/>
              </a:ext>
            </a:extLst>
          </p:cNvPr>
          <p:cNvSpPr txBox="1"/>
          <p:nvPr/>
        </p:nvSpPr>
        <p:spPr>
          <a:xfrm>
            <a:off x="503017" y="6004060"/>
            <a:ext cx="2421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1400" b="1" i="1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100000">
                      <a:schemeClr val="accent5">
                        <a:lumMod val="89000"/>
                      </a:schemeClr>
                    </a:gs>
                    <a:gs pos="100000">
                      <a:schemeClr val="bg1"/>
                    </a:gs>
                    <a:gs pos="69000">
                      <a:schemeClr val="bg1"/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February 2022</a:t>
            </a:r>
            <a:endParaRPr lang="en-US" sz="3600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gradFill flip="none" rotWithShape="1">
                <a:gsLst>
                  <a:gs pos="100000">
                    <a:schemeClr val="accent5">
                      <a:lumMod val="89000"/>
                    </a:schemeClr>
                  </a:gs>
                  <a:gs pos="100000">
                    <a:schemeClr val="bg1"/>
                  </a:gs>
                  <a:gs pos="69000">
                    <a:schemeClr val="bg1"/>
                  </a:gs>
                  <a:gs pos="97000">
                    <a:schemeClr val="accent5">
                      <a:lumMod val="70000"/>
                    </a:schemeClr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8344" y="4672468"/>
            <a:ext cx="4617720" cy="1303226"/>
          </a:xfrm>
          <a:gradFill flip="none" rotWithShape="1">
            <a:gsLst>
              <a:gs pos="97000">
                <a:schemeClr val="accent1">
                  <a:lumMod val="60000"/>
                  <a:lumOff val="40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2000">
                <a:schemeClr val="accent2">
                  <a:lumMod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rtl="0"/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rtl="0"/>
            <a:r>
              <a:rPr lang="fa-IR" sz="58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B Nazanin" panose="00000400000000000000" pitchFamily="2" charset="-78"/>
              </a:rPr>
              <a:t>مجری اصلی:</a:t>
            </a:r>
            <a:r>
              <a:rPr lang="fa-IR" sz="58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B Nazanin" panose="00000400000000000000" pitchFamily="2" charset="-78"/>
              </a:rPr>
              <a:t> دکتر آذین علیزاده اصل </a:t>
            </a:r>
          </a:p>
          <a:p>
            <a:pPr rtl="0"/>
            <a:r>
              <a:rPr lang="fa-IR" sz="5800" b="1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B Nazanin" panose="00000400000000000000" pitchFamily="2" charset="-78"/>
              </a:rPr>
              <a:t>مجریان: </a:t>
            </a:r>
            <a:r>
              <a:rPr lang="fa-IR" sz="5800" dirty="0">
                <a:solidFill>
                  <a:schemeClr val="bg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B Nazanin" panose="00000400000000000000" pitchFamily="2" charset="-78"/>
              </a:rPr>
              <a:t>دکتر مجید ملکی، سارا ادیمی</a:t>
            </a:r>
            <a:endParaRPr lang="en-US" sz="5800" dirty="0">
              <a:solidFill>
                <a:schemeClr val="bg1"/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B Nazanin" panose="00000400000000000000" pitchFamily="2" charset="-78"/>
            </a:endParaRPr>
          </a:p>
          <a:p>
            <a:pPr rtl="0"/>
            <a:endParaRPr lang="en-US" sz="25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rtl="0"/>
            <a:endParaRPr lang="en-US" sz="25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fa-IR" sz="25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62" y="1366268"/>
            <a:ext cx="12078275" cy="2645009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6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r>
              <a:rPr lang="fa-IR" sz="2800" b="1" dirty="0">
                <a:solidFill>
                  <a:schemeClr val="tx1"/>
                </a:solidFill>
                <a:effectLst/>
                <a:latin typeface="IranNastaliq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2800" b="1" dirty="0">
                <a:solidFill>
                  <a:schemeClr val="tx1"/>
                </a:solidFill>
                <a:effectLst/>
                <a:latin typeface="IranNastaliq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3200" b="1" dirty="0">
                <a:gradFill flip="none" rotWithShape="1"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latin typeface="IranNastaliq"/>
                <a:ea typeface="Times New Roman" panose="02020603050405020304" pitchFamily="18" charset="0"/>
                <a:cs typeface="B Nazanin" panose="00000400000000000000" pitchFamily="2" charset="-78"/>
              </a:rPr>
              <a:t>بررسی نتایج بالینی</a:t>
            </a:r>
            <a:r>
              <a:rPr lang="fa-IR" sz="3200" b="1" dirty="0">
                <a:gradFill flip="none" rotWithShape="1"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200" b="1" dirty="0">
                <a:gradFill flip="none" rotWithShape="1"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توانبخشی کاردیوانکولوژی برای مدیریت کاردیوتوکسیسیتی</a:t>
            </a:r>
            <a:r>
              <a:rPr lang="fa-IR" sz="3200" b="1" dirty="0">
                <a:gradFill flip="none" rotWithShape="1"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3200" b="1" dirty="0">
                <a:gradFill flip="none" rotWithShape="1"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>مرتبط با درمان‌های سرطان در بیماران با سرطان فعال یا سابقه‌ی سرطان</a:t>
            </a:r>
            <a:r>
              <a:rPr lang="fa-IR" sz="2800" b="1" dirty="0">
                <a:gradFill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2800" b="1" dirty="0">
                <a:gradFill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2800" b="1" dirty="0">
                <a:gradFill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fa-IR" sz="2800" b="1" dirty="0">
                <a:gradFill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en-US" sz="2400" b="1" dirty="0">
                <a:gradFill>
                  <a:gsLst>
                    <a:gs pos="22000">
                      <a:schemeClr val="tx1"/>
                    </a:gs>
                    <a:gs pos="45000">
                      <a:schemeClr val="accent5">
                        <a:lumMod val="89000"/>
                      </a:schemeClr>
                    </a:gs>
                    <a:gs pos="57000">
                      <a:schemeClr val="accent1">
                        <a:lumMod val="75000"/>
                      </a:schemeClr>
                    </a:gs>
                    <a:gs pos="78000">
                      <a:schemeClr val="tx1"/>
                    </a:gs>
                  </a:gsLst>
                  <a:path path="circle">
                    <a:fillToRect r="100000" b="100000"/>
                  </a:path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of clinical outcome after Cardio-Oncology Rehabilitation to manage Cardiotoxicity related to cancer therapies in cancer patients and survivors</a:t>
            </a:r>
            <a:r>
              <a:rPr lang="en-US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2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B Nazanin" panose="00000400000000000000" pitchFamily="2" charset="-78"/>
              </a:rPr>
            </a:br>
            <a:endParaRPr lang="fa-IR" dirty="0">
              <a:solidFill>
                <a:schemeClr val="tx1"/>
              </a:solidFill>
              <a:latin typeface="Bodoni MT" panose="02070603080606020203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C948A71D-0F44-48BC-90DC-6B41B73421B4}"/>
              </a:ext>
            </a:extLst>
          </p:cNvPr>
          <p:cNvSpPr txBox="1">
            <a:spLocks/>
          </p:cNvSpPr>
          <p:nvPr/>
        </p:nvSpPr>
        <p:spPr>
          <a:xfrm>
            <a:off x="5322542" y="6288820"/>
            <a:ext cx="1709324" cy="3695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96464">
                  <a:lumMod val="60000"/>
                  <a:lumOff val="40000"/>
                </a:srgbClr>
              </a:solidFill>
              <a:effectLst/>
              <a:uLnTx/>
              <a:uFillTx/>
              <a:latin typeface="Bahnschrift SemiBold SemiConden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0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3BDD4-FD39-4FB3-B0A8-2BDDA340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6446" y="1490758"/>
            <a:ext cx="10363200" cy="4572000"/>
          </a:xfrm>
        </p:spPr>
        <p:txBody>
          <a:bodyPr>
            <a:normAutofit fontScale="92500" lnSpcReduction="10000"/>
          </a:bodyPr>
          <a:lstStyle/>
          <a:p>
            <a:pPr marL="17780" algn="justLow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بیماری های قلبی-عروقی و سرطان از مهمترین عوامل تهدید کننده سلامت جوامع انسانی می‌باشند و بسیاری از ریسک فاکتورها و مکانیسم های بیولوژیک بین این دو بیماری مشترک است</a:t>
            </a:r>
            <a:endParaRPr lang="fa-I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Low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 بهبود وضعیت درمانی بیماران مبتلا به سرطان، طول عمر آنها افزایش یافته است و اما بروز عوارض اجتناب ناپذیر داروهای تجویز شده برای درمان این بیماران سبب افزایش مشکلات قلبی عروقی شامل نارسایی قلب شده است.</a:t>
            </a:r>
            <a:endParaRPr lang="fa-I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Low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از طرفی حفظ و بهبود عملکرد قلبی-عروقی بیماران کاردیوتوکسیک از موارد قابل توجه در کاردیو-انکوژلوی(</a:t>
            </a:r>
            <a:r>
              <a:rPr lang="en-US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cardio-oncology</a:t>
            </a: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 می‌باشد</a:t>
            </a:r>
            <a:endParaRPr lang="fa-I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Low">
              <a:lnSpc>
                <a:spcPct val="150000"/>
              </a:lnSpc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طبق نظر انجمن قلب آمریکا، یک مدل چندوجهی مانند توانبخشی قلبی</a:t>
            </a:r>
            <a:r>
              <a:rPr lang="fa-IR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FrutigerLTStd-Light"/>
              </a:rPr>
              <a:t>C</a:t>
            </a:r>
            <a:r>
              <a:rPr lang="en-US" sz="2400" dirty="0">
                <a:solidFill>
                  <a:schemeClr val="bg1"/>
                </a:solidFill>
                <a:effectLst/>
                <a:latin typeface="FrutigerLTStd-Light"/>
                <a:ea typeface="Times New Roman" panose="02020603050405020304" pitchFamily="18" charset="0"/>
                <a:cs typeface="FrutigerLTStd-Light"/>
              </a:rPr>
              <a:t>ardiac Rehabilitation</a:t>
            </a: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) ممکن است یک راه حل بالقوه جهت پیشگیری و درمان عوارض قلبی- عروقی در بیماران مبتلا به سرطان و بیماران با سابقه سرطان باشد</a:t>
            </a:r>
            <a:r>
              <a:rPr lang="fa-IR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fa-IR" sz="3200" dirty="0">
              <a:solidFill>
                <a:schemeClr val="bg1"/>
              </a:solidFill>
              <a:effectLst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4400" y="364985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ضرورت اجرا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617AF48-C45F-4DD7-A6FF-31789754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2749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3BDD4-FD39-4FB3-B0A8-2BDDA340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6446" y="1490758"/>
            <a:ext cx="10363200" cy="4572000"/>
          </a:xfrm>
        </p:spPr>
        <p:txBody>
          <a:bodyPr>
            <a:normAutofit/>
          </a:bodyPr>
          <a:lstStyle/>
          <a:p>
            <a:pPr marL="17780"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تمرینات ورزشی ساختاریافته، سنگ بنای اصلی برنامه‌های بازتوانی قلب است </a:t>
            </a:r>
            <a:endParaRPr lang="fa-I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 انجام ورزش‌های هوازی می‌توان عملکرد قلبی-عروقی بیمار را بهبود بخشید.</a:t>
            </a:r>
            <a:endParaRPr lang="fa-I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اثر بخشی بازتوانی قلبی فرد به فاکتورهای ژنتیکی، طول مدت و شدت تمرین، بیماری‌های زمینه‌ای و برنامه تمرین ورزشی متناسب با شرایط قلبی- عروقی بیمار، بستگی دارد. </a:t>
            </a:r>
            <a:endParaRPr lang="fa-I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 اساس مطالعاتی که به مقایسه تاثیر تمرین اینتروال شدید با تمرین استاندارد مداوم با شدت متوسط در بیماران کاردیوتوکسیک، صورت گرفته است </a:t>
            </a:r>
            <a:endParaRPr lang="fa-IR" sz="24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" rtl="1">
              <a:spcAft>
                <a:spcPts val="0"/>
              </a:spcAft>
            </a:pP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اثر بخشی بیشتر این تمرین در افزایش دریافت اکسیژن (</a:t>
            </a:r>
            <a:r>
              <a:rPr lang="en-US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Vo2</a:t>
            </a: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4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بهبود مشکلات قلبی-عروقی این بیماران بیان شده است</a:t>
            </a:r>
            <a:r>
              <a:rPr lang="fa-IR" sz="3200" dirty="0">
                <a:solidFill>
                  <a:schemeClr val="bg1"/>
                </a:solidFill>
              </a:rPr>
              <a:t>  </a:t>
            </a:r>
            <a:endParaRPr lang="fa-IR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4400" y="364985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ضرورت اجرا...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3F1E2E1-0DD3-4055-AD70-4AFBBEE61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92607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3BDD4-FD39-4FB3-B0A8-2BDDA340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4671" y="1490757"/>
            <a:ext cx="10745249" cy="5058149"/>
          </a:xfrm>
        </p:spPr>
        <p:txBody>
          <a:bodyPr>
            <a:normAutofit lnSpcReduction="10000"/>
          </a:bodyPr>
          <a:lstStyle/>
          <a:p>
            <a:pPr marL="17780" algn="justLow" rtl="1">
              <a:lnSpc>
                <a:spcPct val="150000"/>
              </a:lnSpc>
              <a:spcAft>
                <a:spcPts val="0"/>
              </a:spcAft>
            </a:pPr>
            <a:r>
              <a:rPr lang="ar-SA" sz="20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همچنین انجام تمرینات بازتوانی همراه با محدود کردن جریان خون در اندام‌ها از جمله روش های تمرینی و درمانی جدیدی است که با ایجاد محدودیت در جریان خون اندام های فوقانی و تحتانی ایجاد میشود </a:t>
            </a:r>
            <a:endParaRPr lang="fa-IR" sz="20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17780" algn="justLow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از جمله ابزاری که میتوان جهت محدود کردن جریان خون استفاده کرد میتوان به دستگاه کاتسو اشاره کرد. </a:t>
            </a:r>
            <a:endParaRPr lang="fa-IR" sz="2000" b="1" dirty="0">
              <a:solidFill>
                <a:srgbClr val="FFFF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7850" lvl="2" indent="-285750"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16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</a:t>
            </a:r>
            <a:r>
              <a:rPr lang="ar-SA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ین دستگاه از طریق کاف که فشار داخل آن از طریق دستگاه کاتسو کنترل می‌شوند، باعث محدود شدن جریان خون سیاهرگی و افزایش حجم خون در انتهای اندام‌ها می شود.</a:t>
            </a:r>
            <a:endParaRPr lang="fa-IR" sz="18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577850" lvl="2" indent="-285750" algn="justLow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r-SA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این روش تمرین دستگاه عصبی-عروقی را تحریک می کند و با تاثیر بر متابولیت‌ها و فعال کردن مسیرهای سیگنالینگ باعث ایجاد پاسخ در دستگاه عصبی-عضلانی و قلبی- عروقی می‌شود</a:t>
            </a:r>
            <a:r>
              <a:rPr lang="fa-IR" sz="18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9210" indent="-285750" algn="ctr" rtl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ar-SA" sz="2000" dirty="0">
                <a:gradFill>
                  <a:gsLst>
                    <a:gs pos="13000">
                      <a:schemeClr val="accent3">
                        <a:lumMod val="5000"/>
                        <a:lumOff val="95000"/>
                      </a:schemeClr>
                    </a:gs>
                    <a:gs pos="32000">
                      <a:srgbClr val="FFC000"/>
                    </a:gs>
                    <a:gs pos="100000">
                      <a:schemeClr val="accent3">
                        <a:lumMod val="45000"/>
                        <a:lumOff val="55000"/>
                      </a:schemeClr>
                    </a:gs>
                    <a:gs pos="68000">
                      <a:srgbClr val="FFFF00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 توجه</a:t>
            </a:r>
            <a:r>
              <a:rPr lang="fa-IR" sz="2000" dirty="0">
                <a:gradFill>
                  <a:gsLst>
                    <a:gs pos="13000">
                      <a:schemeClr val="accent3">
                        <a:lumMod val="5000"/>
                        <a:lumOff val="95000"/>
                      </a:schemeClr>
                    </a:gs>
                    <a:gs pos="32000">
                      <a:srgbClr val="FFC000"/>
                    </a:gs>
                    <a:gs pos="100000">
                      <a:schemeClr val="accent3">
                        <a:lumMod val="45000"/>
                        <a:lumOff val="55000"/>
                      </a:schemeClr>
                    </a:gs>
                    <a:gs pos="68000">
                      <a:srgbClr val="FFFF00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gradFill>
                  <a:gsLst>
                    <a:gs pos="13000">
                      <a:schemeClr val="accent3">
                        <a:lumMod val="5000"/>
                        <a:lumOff val="95000"/>
                      </a:schemeClr>
                    </a:gs>
                    <a:gs pos="32000">
                      <a:srgbClr val="FFC000"/>
                    </a:gs>
                    <a:gs pos="100000">
                      <a:schemeClr val="accent3">
                        <a:lumMod val="45000"/>
                        <a:lumOff val="55000"/>
                      </a:schemeClr>
                    </a:gs>
                    <a:gs pos="68000">
                      <a:srgbClr val="FFFF00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به لزوم انجام تمرینات بازتوانی ساختاریافته،</a:t>
            </a:r>
            <a:r>
              <a:rPr lang="fa-IR" sz="2000" dirty="0">
                <a:gradFill>
                  <a:gsLst>
                    <a:gs pos="13000">
                      <a:schemeClr val="accent3">
                        <a:lumMod val="5000"/>
                        <a:lumOff val="95000"/>
                      </a:schemeClr>
                    </a:gs>
                    <a:gs pos="32000">
                      <a:srgbClr val="FFC000"/>
                    </a:gs>
                    <a:gs pos="100000">
                      <a:schemeClr val="accent3">
                        <a:lumMod val="45000"/>
                        <a:lumOff val="55000"/>
                      </a:schemeClr>
                    </a:gs>
                    <a:gs pos="68000">
                      <a:srgbClr val="FFFF00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000" dirty="0">
                <a:gradFill>
                  <a:gsLst>
                    <a:gs pos="13000">
                      <a:schemeClr val="accent3">
                        <a:lumMod val="5000"/>
                        <a:lumOff val="95000"/>
                      </a:schemeClr>
                    </a:gs>
                    <a:gs pos="32000">
                      <a:srgbClr val="FFC000"/>
                    </a:gs>
                    <a:gs pos="100000">
                      <a:schemeClr val="accent3">
                        <a:lumMod val="45000"/>
                        <a:lumOff val="55000"/>
                      </a:schemeClr>
                    </a:gs>
                    <a:gs pos="68000">
                      <a:srgbClr val="FFFF00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با هدف بررسی نتایج بالینی توانبخشی کاردیوانکولوژی برای مدیریت کاردیوتوکسیسیتی مرتبط با درمان ‌های سرطان در بیماران با سرطان فعال یا سابقه‌ی سرطان، جهت بهبود عملکرد قلبی-عروقی بیماران کاردیوتوکسیک در اثر عوارض درمان سرطان، بازتوانی قلبی با امکانات جدید و ویژه مناسب برای درمان کاردیوتوکسیسیتی ضروری بنظر می‌رسد.</a:t>
            </a:r>
            <a:endParaRPr lang="fa-IR" sz="2800" dirty="0">
              <a:gradFill>
                <a:gsLst>
                  <a:gs pos="13000">
                    <a:schemeClr val="accent3">
                      <a:lumMod val="5000"/>
                      <a:lumOff val="95000"/>
                    </a:schemeClr>
                  </a:gs>
                  <a:gs pos="32000">
                    <a:srgbClr val="FFC000"/>
                  </a:gs>
                  <a:gs pos="100000">
                    <a:schemeClr val="accent3">
                      <a:lumMod val="45000"/>
                      <a:lumOff val="55000"/>
                    </a:schemeClr>
                  </a:gs>
                  <a:gs pos="68000">
                    <a:srgbClr val="FFFF00"/>
                  </a:gs>
                </a:gsLst>
                <a:lin ang="5400000" scaled="1"/>
              </a:gradFill>
              <a:effectLst/>
              <a:cs typeface="B Nazanin" panose="00000400000000000000" pitchFamily="2" charset="-78"/>
            </a:endParaRPr>
          </a:p>
          <a:p>
            <a:endParaRPr 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4400" y="364985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ضرورت اجرا...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F4070C40-2324-4273-B048-16E17895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200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3BDD4-FD39-4FB3-B0A8-2BDDA340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516" y="1466209"/>
            <a:ext cx="10800967" cy="4981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a-IR" sz="43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sz="9600" dirty="0">
                <a:gradFill>
                  <a:gsLst>
                    <a:gs pos="69000">
                      <a:srgbClr val="FFFF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هدف کلی این مطالعه:</a:t>
            </a:r>
          </a:p>
          <a:p>
            <a:pPr marL="0" indent="0" algn="ctr">
              <a:buNone/>
            </a:pPr>
            <a:r>
              <a:rPr lang="fa-IR" sz="7200" dirty="0">
                <a:solidFill>
                  <a:schemeClr val="bg1"/>
                </a:solidFill>
                <a:cs typeface="B Nazanin" panose="00000400000000000000" pitchFamily="2" charset="-78"/>
              </a:rPr>
              <a:t>بررسی نتایج بالینی توانبخشی کاردیوانکولوژی برای مدیریت کاردیوتوکسیسیتی مرتبط با درمان ‌های سرطان در بیماران با سرطان فعال یا سابقه‌ی سرطان</a:t>
            </a:r>
          </a:p>
          <a:p>
            <a:endParaRPr lang="fa-IR" sz="4300" dirty="0">
              <a:solidFill>
                <a:schemeClr val="bg1"/>
              </a:solidFill>
            </a:endParaRPr>
          </a:p>
          <a:p>
            <a:endParaRPr lang="fa-IR" sz="43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a-IR" sz="80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</a:rPr>
              <a:t>اهداف اختصاصی طرح :</a:t>
            </a:r>
          </a:p>
          <a:p>
            <a:endParaRPr lang="fa-IR" sz="4300" dirty="0">
              <a:solidFill>
                <a:schemeClr val="bg1"/>
              </a:solidFill>
            </a:endParaRPr>
          </a:p>
          <a:p>
            <a:pPr marL="84582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a-IR" sz="5600" dirty="0">
                <a:solidFill>
                  <a:schemeClr val="bg1"/>
                </a:solidFill>
              </a:rPr>
              <a:t> </a:t>
            </a: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تعیین میانگین تغییرات شاخص های اکوکاردیوگرافی: </a:t>
            </a:r>
            <a:r>
              <a:rPr lang="en-US" sz="8000" dirty="0">
                <a:solidFill>
                  <a:schemeClr val="bg1"/>
                </a:solidFill>
                <a:cs typeface="B Nazanin" panose="00000400000000000000" pitchFamily="2" charset="-78"/>
              </a:rPr>
              <a:t>2DLVEF%, 3DLVEF%, GLS%, GCS%, HM% </a:t>
            </a: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، در بیماران کاردیوتوکسیک، پس از توانبخشی کاردیوانکولوژی</a:t>
            </a:r>
          </a:p>
          <a:p>
            <a:pPr marL="84582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 تعیین میانگین تغییرات شاخص های تست </a:t>
            </a:r>
            <a:r>
              <a:rPr lang="en-US" sz="8000" dirty="0">
                <a:solidFill>
                  <a:schemeClr val="bg1"/>
                </a:solidFill>
                <a:cs typeface="B Nazanin" panose="00000400000000000000" pitchFamily="2" charset="-78"/>
              </a:rPr>
              <a:t>6MWT</a:t>
            </a: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 در بیماران کاردیوتوکسیک، پس از توانبخشی کاردیوانکولوژی</a:t>
            </a:r>
          </a:p>
          <a:p>
            <a:pPr marL="84582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 تعیین میانگین تغییرات</a:t>
            </a:r>
            <a:r>
              <a:rPr lang="en-US" sz="8000" dirty="0">
                <a:solidFill>
                  <a:schemeClr val="bg1"/>
                </a:solidFill>
                <a:cs typeface="B Nazanin" panose="00000400000000000000" pitchFamily="2" charset="-78"/>
              </a:rPr>
              <a:t>NYHA function class </a:t>
            </a: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 در بیماران کاردیوتوکسیک، پس از توانبخشی کاردیوانکولوژی</a:t>
            </a:r>
          </a:p>
          <a:p>
            <a:pPr marL="84582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 تعیین میانگین تغییرات کیفیت زندگی بیماران کاردیوتوکسیک، بر اساس پرسشنامه کیفیت زندگی </a:t>
            </a:r>
            <a:r>
              <a:rPr lang="en-US" sz="8000" dirty="0">
                <a:solidFill>
                  <a:schemeClr val="bg1"/>
                </a:solidFill>
                <a:cs typeface="B Nazanin" panose="00000400000000000000" pitchFamily="2" charset="-78"/>
              </a:rPr>
              <a:t>IHF-QOL، </a:t>
            </a: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پس از توانبخشی کاردیوانکولوژی</a:t>
            </a:r>
          </a:p>
          <a:p>
            <a:pPr marL="84582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 تعیین میانگین تغییرات شاخص‌های آنتروپومتریک، در بیماران کاردیوتوکسیک، پس از توانبخشی کاردیوانکولوژی</a:t>
            </a:r>
          </a:p>
          <a:p>
            <a:pPr marL="845820" lvl="1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a-IR" sz="8000" dirty="0">
                <a:solidFill>
                  <a:schemeClr val="bg1"/>
                </a:solidFill>
                <a:cs typeface="B Nazanin" panose="00000400000000000000" pitchFamily="2" charset="-78"/>
              </a:rPr>
              <a:t> تعیین اهداف فوق بر حسب سرطان فعال/سابقه سرطان، در بیماران کاردیوتوکسیک، پس از توانبخشی کاردیوانکولوژی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اهداف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9F1FAD8-980B-4D3D-A56D-44F82141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26050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3BDD4-FD39-4FB3-B0A8-2BDDA340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6446" y="1490757"/>
            <a:ext cx="10363200" cy="5014973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در این مطالعه نیمه تجربی و مداخله ای، بیماران با سرطان فعال یا سابقه‌ی سرطان مبتلا به کاردیوتوکسیسیتی مراجعه کننده به بخش کاردیوانکولوی در مرکز آموزشی تحقیقاتی و درمانی قلب و عروق شهید رجایی پس از ارزیابی و تشخیص کاردیوتوکسیسیتی توسط فلوشیپ کاردیوانکولوژی وارد مطالعه خواهند شد. </a:t>
            </a:r>
          </a:p>
          <a:p>
            <a:pPr algn="just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سپس بیمارانی که معیارهای ورود به مطالعه شامل ( بیماران با سرطان فعال و تشخیص کاردیوتوکسیسیتی، بیماران با سابقه سرطان و تشخیص کاردیوتوکسیسیتی، بدون مشکل قلبی عروقی-عروقی قبل از درمان سرطان، اجازه متخصص قلب و عروق جهت انجام تمرینات و رضایت نامه)را دارند، وارد مطالعه میشوند. </a:t>
            </a:r>
          </a:p>
          <a:p>
            <a:pPr algn="just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بیماران بر اساس نوع سرطان، فاز بیماری و همچنین بررسی </a:t>
            </a:r>
            <a:r>
              <a:rPr lang="en-US" sz="190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LVEF%</a:t>
            </a:r>
            <a:r>
              <a:rPr lang="fa-IR" sz="19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در گروه‌های تمرینی قرار خواهند گرفت</a:t>
            </a:r>
            <a:r>
              <a:rPr lang="fa-IR" sz="1900" dirty="0">
                <a:solidFill>
                  <a:schemeClr val="bg1"/>
                </a:solidFill>
                <a:latin typeface="Tahoma" panose="020B0604030504040204" pitchFamily="34" charset="0"/>
                <a:cs typeface="B Nazanin" panose="00000400000000000000" pitchFamily="2" charset="-78"/>
              </a:rPr>
              <a:t> شامل:</a:t>
            </a:r>
            <a:endParaRPr lang="fa-IR" sz="1900" dirty="0">
              <a:solidFill>
                <a:schemeClr val="bg1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a-IR" sz="16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LVEF&lt;40%, LVEF&lt;40% to 50%, LVEF&gt;50%</a:t>
            </a:r>
            <a:r>
              <a:rPr lang="fa-IR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  <a:r>
              <a:rPr lang="fa-IR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fa-IR" dirty="0">
              <a:gradFill>
                <a:gsLst>
                  <a:gs pos="69000">
                    <a:srgbClr val="FFFF00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31000">
                    <a:schemeClr val="bg1"/>
                  </a:gs>
                </a:gsLst>
                <a:lin ang="5400000" scaled="1"/>
              </a:gradFill>
              <a:cs typeface="B Nazanin" panose="00000400000000000000" pitchFamily="2" charset="-78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a-IR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کاهش بیش از 5 درصد </a:t>
            </a:r>
            <a:r>
              <a:rPr lang="en-US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LVEF </a:t>
            </a:r>
            <a:r>
              <a:rPr lang="fa-IR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 در بیماران </a:t>
            </a:r>
            <a:r>
              <a:rPr lang="en-US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Symptomatic </a:t>
            </a:r>
            <a:endParaRPr lang="fa-IR" sz="2400" dirty="0">
              <a:gradFill>
                <a:gsLst>
                  <a:gs pos="69000">
                    <a:srgbClr val="FFFF00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31000">
                    <a:schemeClr val="bg1"/>
                  </a:gs>
                </a:gsLst>
                <a:lin ang="5400000" scaled="1"/>
              </a:gradFill>
              <a:cs typeface="B Nazanin" panose="00000400000000000000" pitchFamily="2" charset="-78"/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fa-IR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کا</a:t>
            </a:r>
            <a:r>
              <a:rPr lang="fa-IR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هش10درصد </a:t>
            </a:r>
            <a:r>
              <a:rPr lang="en-US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LVEF </a:t>
            </a:r>
            <a:r>
              <a:rPr lang="fa-IR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 در بیماران </a:t>
            </a:r>
            <a:r>
              <a:rPr lang="en-US" sz="24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asymptomatic</a:t>
            </a:r>
            <a:endParaRPr lang="fa-IR" sz="2400" dirty="0">
              <a:gradFill>
                <a:gsLst>
                  <a:gs pos="69000">
                    <a:srgbClr val="FFFF00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1">
                      <a:lumMod val="45000"/>
                      <a:lumOff val="55000"/>
                    </a:schemeClr>
                  </a:gs>
                  <a:gs pos="31000">
                    <a:schemeClr val="bg1"/>
                  </a:gs>
                </a:gsLst>
                <a:lin ang="5400000" scaled="1"/>
              </a:gradFill>
              <a:cs typeface="B Nazanin" panose="00000400000000000000" pitchFamily="2" charset="-7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روش اجرا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FA73F41F-0C47-4694-9A74-62224DC7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317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3BDD4-FD39-4FB3-B0A8-2BDDA340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6445" y="2117234"/>
            <a:ext cx="10424569" cy="394552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a-IR" sz="3200" dirty="0">
                <a:gradFill>
                  <a:gsLst>
                    <a:gs pos="69000">
                      <a:srgbClr val="FFFF00"/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 ارزیابی‌های اولیه شامل: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اکوکاردیوگرافی: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2DLVEF%, 3DLVEF%, GLS%, GCS%, HM%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تست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6MWT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NYHA function class 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تکمیل پرسشنامه کیفیت زندگی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IHF-QOL 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بررسی شاخص‌های آنتروپومتریک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روش اجرا...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88C24D8-1F01-4204-958F-92C43484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0530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3BDD4-FD39-4FB3-B0A8-2BDDA340C2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6446" y="1490758"/>
            <a:ext cx="10363200" cy="45720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gradFill>
                  <a:gsLst>
                    <a:gs pos="69000">
                      <a:srgbClr val="FFFF0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9000">
                      <a:schemeClr val="accent1">
                        <a:lumMod val="45000"/>
                        <a:lumOff val="55000"/>
                      </a:schemeClr>
                    </a:gs>
                    <a:gs pos="31000">
                      <a:schemeClr val="bg1"/>
                    </a:gs>
                  </a:gsLst>
                  <a:lin ang="5400000" scaled="1"/>
                </a:gradFill>
                <a:cs typeface="B Nazanin" panose="00000400000000000000" pitchFamily="2" charset="-78"/>
              </a:rPr>
              <a:t>سپس بر اساس موارد زیر نسخه ورزشی برای بیمار تجویز خواهد شد شامل:</a:t>
            </a:r>
          </a:p>
          <a:p>
            <a:pPr marL="0" indent="0" algn="ctr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LVEF%،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سطح آمادگی جسمانی فرد و مشکلات عصبی- عضلانی و قلبی- عروقی بیمار، میزان خستگی مرتبط با سرطان، سطح کیفیت زندگی فرد، عملکرد فیزیکی، سطح استرس و اضطراب و وجود یا عدم وجود ادم لنفاوی </a:t>
            </a:r>
          </a:p>
          <a:p>
            <a:pPr marL="0" indent="0" algn="ctr">
              <a:buNone/>
            </a:pP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just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تمرینات 3 مرتبه در هفته، به مدت 12 هفته در مرکز قلب شهید رجایی اجرا خواهد شد. </a:t>
            </a:r>
          </a:p>
          <a:p>
            <a:pPr algn="just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در هفته 12، فاکتورهای مورد بررسی مجدد ارزیابی خواهند شد.</a:t>
            </a:r>
          </a:p>
          <a:p>
            <a:pPr algn="just"/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همچنین بیمار 3 و 6 ماه پس از اجرای پروتکل ارزیابی، طبق اصول و زمان بندی ارزیابی روتین بیماران، مجدد ارزیابی میشوند.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gradFill flip="none" rotWithShape="1">
                  <a:gsLst>
                    <a:gs pos="4300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73000">
                      <a:srgbClr val="FFFF00"/>
                    </a:gs>
                  </a:gsLst>
                  <a:lin ang="5400000" scaled="1"/>
                  <a:tileRect/>
                </a:gradFill>
                <a:cs typeface="B Nazanin" panose="00000400000000000000" pitchFamily="2" charset="-78"/>
              </a:rPr>
              <a:t>تمرینات بازتوانی بیماران بر اساس متغیر </a:t>
            </a:r>
            <a:r>
              <a:rPr lang="en-US" dirty="0">
                <a:gradFill flip="none" rotWithShape="1">
                  <a:gsLst>
                    <a:gs pos="4300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73000">
                      <a:srgbClr val="FFFF00"/>
                    </a:gs>
                  </a:gsLst>
                  <a:lin ang="5400000" scaled="1"/>
                  <a:tileRect/>
                </a:gradFill>
                <a:cs typeface="B Nazanin" panose="00000400000000000000" pitchFamily="2" charset="-78"/>
              </a:rPr>
              <a:t>LVEF% </a:t>
            </a:r>
            <a:r>
              <a:rPr lang="fa-IR" dirty="0">
                <a:gradFill flip="none" rotWithShape="1">
                  <a:gsLst>
                    <a:gs pos="4300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73000">
                      <a:srgbClr val="FFFF00"/>
                    </a:gs>
                  </a:gsLst>
                  <a:lin ang="5400000" scaled="1"/>
                  <a:tileRect/>
                </a:gradFill>
                <a:cs typeface="B Nazanin" panose="00000400000000000000" pitchFamily="2" charset="-78"/>
              </a:rPr>
              <a:t> و مشکلات مرتبط با سرطان در جدول ذکر شده است:</a:t>
            </a:r>
            <a:endParaRPr lang="en-US" dirty="0">
              <a:gradFill flip="none" rotWithShape="1">
                <a:gsLst>
                  <a:gs pos="43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73000">
                    <a:srgbClr val="FFFF00"/>
                  </a:gs>
                </a:gsLst>
                <a:lin ang="5400000" scaled="1"/>
                <a:tileRect/>
              </a:gradFill>
              <a:cs typeface="B Nazanin" panose="00000400000000000000" pitchFamily="2" charset="-78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4A295DD-9698-4D7F-A1C6-69299D3295C4}"/>
              </a:ext>
            </a:extLst>
          </p:cNvPr>
          <p:cNvSpPr txBox="1">
            <a:spLocks/>
          </p:cNvSpPr>
          <p:nvPr/>
        </p:nvSpPr>
        <p:spPr>
          <a:xfrm>
            <a:off x="916446" y="409827"/>
            <a:ext cx="10363200" cy="8605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600" b="1" dirty="0">
                <a:solidFill>
                  <a:prstClr val="white"/>
                </a:solidFill>
                <a:latin typeface="Verdana Pro Cond SemiBold" panose="020B0604020202020204" charset="0"/>
                <a:cs typeface="B Nazanin" panose="00000400000000000000" pitchFamily="2" charset="-78"/>
              </a:rPr>
              <a:t>روش اجرا...</a:t>
            </a:r>
            <a:endParaRPr lang="pt-BR" sz="3600" b="1" dirty="0">
              <a:solidFill>
                <a:prstClr val="white"/>
              </a:solidFill>
              <a:latin typeface="Verdana Pro Cond SemiBold" panose="020B060402020202020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8946A3B-225C-45BB-9F80-009843A8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</p:spPr>
        <p:txBody>
          <a:bodyPr/>
          <a:lstStyle/>
          <a:p>
            <a:fld id="{2AD791E4-9BC1-49CB-A532-8D3B51A7F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92659"/>
      </p:ext>
    </p:extLst>
  </p:cSld>
  <p:clrMapOvr>
    <a:masterClrMapping/>
  </p:clrMapOvr>
  <p:transition spd="slow"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heme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9EA26F69-84C4-455B-919E-38C3CE395715}" vid="{FB42A1BE-DBA5-4BE1-9635-8347B03FD3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918</Words>
  <Application>Microsoft Office PowerPoint</Application>
  <PresentationFormat>Custom</PresentationFormat>
  <Paragraphs>76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1_Theme1</vt:lpstr>
      <vt:lpstr>PowerPoint Presentation</vt:lpstr>
      <vt:lpstr> بررسی نتایج بالینی توانبخشی کاردیوانکولوژی برای مدیریت کاردیوتوکسیسیتی مرتبط با درمان‌های سرطان در بیماران با سرطان فعال یا سابقه‌ی سرطان  Evaluation of clinical outcome after Cardio-Oncology Rehabilitation to manage Cardiotoxicity related to cancer therapies in cancer patients and survivors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نتایج بالینی توانبخشی کاردیوانکولوژی برای مدیریت کاردیوتوکسیسیتی مرتبط با درمان ‌های سرطان در بیماران با سرطان فعال یا سابقه‌ی سرطان  Evaluation of clinical outcome after Cardio-Oncology Rehabilitation to manage Cardiotoxicity related to cancer therapies in cancer patients and survivors</dc:title>
  <dc:creator>Apple</dc:creator>
  <cp:lastModifiedBy>Fahimeh Farrokhzadeh</cp:lastModifiedBy>
  <cp:revision>19</cp:revision>
  <dcterms:created xsi:type="dcterms:W3CDTF">2022-02-27T20:10:20Z</dcterms:created>
  <dcterms:modified xsi:type="dcterms:W3CDTF">2022-02-28T08:54:52Z</dcterms:modified>
</cp:coreProperties>
</file>