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2"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A5ABB-FE86-45B8-86EC-C370F0482E9D}"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28FC-C5B7-4150-9DD4-D5E85CBBDA6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5ABB-FE86-45B8-86EC-C370F0482E9D}"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A5ABB-FE86-45B8-86EC-C370F0482E9D}"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FA5ABB-FE86-45B8-86EC-C370F0482E9D}"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A5ABB-FE86-45B8-86EC-C370F0482E9D}"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28FC-C5B7-4150-9DD4-D5E85CBBDA6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A5ABB-FE86-45B8-86EC-C370F0482E9D}"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A5ABB-FE86-45B8-86EC-C370F0482E9D}"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728FC-C5B7-4150-9DD4-D5E85CBBDA6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FA5ABB-FE86-45B8-86EC-C370F0482E9D}"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A5ABB-FE86-45B8-86EC-C370F0482E9D}"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A5ABB-FE86-45B8-86EC-C370F0482E9D}"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728FC-C5B7-4150-9DD4-D5E85CBBDA6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A5ABB-FE86-45B8-86EC-C370F0482E9D}"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728FC-C5B7-4150-9DD4-D5E85CBBDA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4FA5ABB-FE86-45B8-86EC-C370F0482E9D}" type="datetimeFigureOut">
              <a:rPr lang="en-US" smtClean="0"/>
              <a:t>3/2/2022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2C728FC-C5B7-4150-9DD4-D5E85CBBDA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02624" cy="1872207"/>
          </a:xfrm>
        </p:spPr>
        <p:txBody>
          <a:bodyPr>
            <a:noAutofit/>
          </a:bodyPr>
          <a:lstStyle/>
          <a:p>
            <a:pPr algn="r" rtl="1"/>
            <a:r>
              <a:rPr lang="fa-IR" sz="3000" b="1" dirty="0" smtClean="0">
                <a:cs typeface="B Nazanin" pitchFamily="2" charset="-78"/>
              </a:rPr>
              <a:t>عنوان طرح:</a:t>
            </a:r>
            <a:br>
              <a:rPr lang="fa-IR" sz="3000" b="1" dirty="0" smtClean="0">
                <a:cs typeface="B Nazanin" pitchFamily="2" charset="-78"/>
              </a:rPr>
            </a:br>
            <a:r>
              <a:rPr lang="fa-IR" sz="3000" dirty="0" smtClean="0">
                <a:cs typeface="B Nazanin" pitchFamily="2" charset="-78"/>
              </a:rPr>
              <a:t>بررسی شیوع یافته های اتفاقی در سی تی اسکن بدون کنتراست توراکس انجام شده برای بررسی ابتلا به بیماری </a:t>
            </a:r>
            <a:r>
              <a:rPr lang="en-US" sz="3000" dirty="0" smtClean="0">
                <a:cs typeface="B Nazanin" pitchFamily="2" charset="-78"/>
              </a:rPr>
              <a:t>COVID-19 </a:t>
            </a:r>
            <a:r>
              <a:rPr lang="fa-IR" sz="3000" dirty="0" smtClean="0">
                <a:cs typeface="B Nazanin" pitchFamily="2" charset="-78"/>
              </a:rPr>
              <a:t>پیش از جراحی های قلب در بیماران مرکز قلب رجایی در سال ۱۳۹۹</a:t>
            </a:r>
            <a:endParaRPr lang="en-US" sz="3000" dirty="0">
              <a:cs typeface="B Nazanin" pitchFamily="2" charset="-78"/>
            </a:endParaRPr>
          </a:p>
        </p:txBody>
      </p:sp>
      <p:sp>
        <p:nvSpPr>
          <p:cNvPr id="3" name="Subtitle 2"/>
          <p:cNvSpPr>
            <a:spLocks noGrp="1"/>
          </p:cNvSpPr>
          <p:nvPr>
            <p:ph type="subTitle" idx="1"/>
          </p:nvPr>
        </p:nvSpPr>
        <p:spPr/>
        <p:txBody>
          <a:bodyPr>
            <a:normAutofit lnSpcReduction="10000"/>
          </a:bodyPr>
          <a:lstStyle/>
          <a:p>
            <a:pPr algn="r" rtl="1"/>
            <a:r>
              <a:rPr lang="fa-IR" b="1" dirty="0" smtClean="0">
                <a:solidFill>
                  <a:schemeClr val="tx1"/>
                </a:solidFill>
                <a:cs typeface="B Nazanin" pitchFamily="2" charset="-78"/>
              </a:rPr>
              <a:t>مجریان:</a:t>
            </a:r>
          </a:p>
          <a:p>
            <a:pPr algn="r" rtl="1"/>
            <a:r>
              <a:rPr lang="fa-IR" dirty="0" smtClean="0">
                <a:solidFill>
                  <a:schemeClr val="tx1"/>
                </a:solidFill>
                <a:cs typeface="B Nazanin" pitchFamily="2" charset="-78"/>
              </a:rPr>
              <a:t>دکتر حمیدرضا پورعلی اکبر</a:t>
            </a:r>
          </a:p>
          <a:p>
            <a:pPr algn="r" rtl="1"/>
            <a:r>
              <a:rPr lang="fa-IR" dirty="0" smtClean="0">
                <a:solidFill>
                  <a:schemeClr val="tx1"/>
                </a:solidFill>
                <a:cs typeface="B Nazanin" pitchFamily="2" charset="-78"/>
              </a:rPr>
              <a:t>دکتر سید سعید حسینی</a:t>
            </a:r>
          </a:p>
          <a:p>
            <a:pPr algn="r" rtl="1"/>
            <a:r>
              <a:rPr lang="fa-IR" dirty="0" smtClean="0">
                <a:solidFill>
                  <a:schemeClr val="tx1"/>
                </a:solidFill>
                <a:cs typeface="B Nazanin" pitchFamily="2" charset="-78"/>
              </a:rPr>
              <a:t>دکتر سد مصطفی موسوی زاده</a:t>
            </a:r>
          </a:p>
          <a:p>
            <a:pPr algn="r" rtl="1"/>
            <a:endParaRPr lang="en-US" dirty="0">
              <a:solidFill>
                <a:schemeClr val="tx1"/>
              </a:solidFill>
              <a:cs typeface="B Nazanin" pitchFamily="2" charset="-78"/>
            </a:endParaRPr>
          </a:p>
        </p:txBody>
      </p:sp>
    </p:spTree>
    <p:extLst>
      <p:ext uri="{BB962C8B-B14F-4D97-AF65-F5344CB8AC3E}">
        <p14:creationId xmlns:p14="http://schemas.microsoft.com/office/powerpoint/2010/main" val="209487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خلاصه ضرورت اجرا</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a:cs typeface="B Nazanin" pitchFamily="2" charset="-78"/>
              </a:rPr>
              <a:t>گسترش  پاندمی کرونا در ماه های اخیر موجب تغییرات زیادی در عملکرد مراکز درمانی و تغییر پروتکل های درمانی شده است. یکی از تست های با ارزش تشخیصی برای بیماران بدون علامت کوید 19 ، سی تی اسکن بدون کنترانس ریه می باشد که در بسیاری از مراکز درمانی در کنار تست های </a:t>
            </a:r>
            <a:r>
              <a:rPr lang="en-US" dirty="0">
                <a:cs typeface="B Nazanin" pitchFamily="2" charset="-78"/>
              </a:rPr>
              <a:t>PCR</a:t>
            </a:r>
            <a:r>
              <a:rPr lang="fa-IR" dirty="0">
                <a:cs typeface="B Nazanin" pitchFamily="2" charset="-78"/>
              </a:rPr>
              <a:t> مورد استفاده قرار گرفته است. تا کنون مطالعات اندکی با تکیه بر یافته های اتفاقی در سی تی اسکن اقدام به گروه بندی بیماران کرده است و ارزش تشخیصی این یافته ها که حتی ممکن است در بعضی موارد موجب تغییر برنامه جراحی شود، به صورت کامل بررسی نشده است. با توجه به اهمیت بررسی ابتلا به کوید 19 در بیماران کاندید جراحی قلب، در مرکز قلب رجایی هم در طی دوران پاندمی بیماران توسط سی تی اسکن بدون کنتراست ریه مورد غربالگری قرار می گیریند. چرا که اهمیت ابتلای بدون علامت در بیماران کاندید جراحی قلب از نظر پیامدهای جراحی بسیار پر اهمیت است. در این مطالعه قصد داریم تا با بررسی و بازخوانی سی تی اسکن های بیماران در طی یکسال گذشته در قدم اول میزان مثبت بودن یافته های مرتبط با کوید 19 را بررسی کرده و در قدم بعدی میزان شیوع یافته های اتفاقی قلبی و غیر قلبی را در بیماران بررسی نماییم. و در نهایت می توان با در دست داشتن اطلاعات حاصل از پیگیری بیماران اهمیت این یافته های را در نتایج پس ار عمل </a:t>
            </a:r>
            <a:r>
              <a:rPr lang="fa-IR" dirty="0" smtClean="0">
                <a:cs typeface="B Nazanin" pitchFamily="2" charset="-78"/>
              </a:rPr>
              <a:t>جراحی </a:t>
            </a:r>
            <a:r>
              <a:rPr lang="fa-IR" dirty="0">
                <a:cs typeface="B Nazanin" pitchFamily="2" charset="-78"/>
              </a:rPr>
              <a:t>بررسی کرد.</a:t>
            </a:r>
            <a:endParaRPr lang="en-US" dirty="0">
              <a:cs typeface="B Nazanin" pitchFamily="2" charset="-78"/>
            </a:endParaRPr>
          </a:p>
          <a:p>
            <a:pPr algn="just" rtl="1"/>
            <a:endParaRPr lang="en-US" dirty="0">
              <a:cs typeface="B Nazanin" pitchFamily="2" charset="-78"/>
            </a:endParaRPr>
          </a:p>
        </p:txBody>
      </p:sp>
    </p:spTree>
    <p:extLst>
      <p:ext uri="{BB962C8B-B14F-4D97-AF65-F5344CB8AC3E}">
        <p14:creationId xmlns:p14="http://schemas.microsoft.com/office/powerpoint/2010/main" val="398165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روش اجرا</a:t>
            </a:r>
            <a:endParaRPr lang="en-US" dirty="0"/>
          </a:p>
        </p:txBody>
      </p:sp>
      <p:sp>
        <p:nvSpPr>
          <p:cNvPr id="3" name="Content Placeholder 2"/>
          <p:cNvSpPr>
            <a:spLocks noGrp="1"/>
          </p:cNvSpPr>
          <p:nvPr>
            <p:ph idx="1"/>
          </p:nvPr>
        </p:nvSpPr>
        <p:spPr/>
        <p:txBody>
          <a:bodyPr>
            <a:normAutofit lnSpcReduction="10000"/>
          </a:bodyPr>
          <a:lstStyle/>
          <a:p>
            <a:pPr algn="just" rtl="1">
              <a:lnSpc>
                <a:spcPct val="150000"/>
              </a:lnSpc>
            </a:pPr>
            <a:r>
              <a:rPr lang="fa-IR" dirty="0">
                <a:cs typeface="B Nazanin" pitchFamily="2" charset="-78"/>
              </a:rPr>
              <a:t>در این مطالعه ایتدا لیست تمام بیماران آماده عمل در یکسال اخیر که برای اقدامات پیش از عمل و بستری تحت سی تی اسکن بدون کنتراست توراکس و تست </a:t>
            </a:r>
            <a:r>
              <a:rPr lang="en-US" dirty="0">
                <a:cs typeface="B Nazanin" pitchFamily="2" charset="-78"/>
              </a:rPr>
              <a:t>PCR </a:t>
            </a:r>
            <a:r>
              <a:rPr lang="fa-IR" dirty="0">
                <a:cs typeface="B Nazanin" pitchFamily="2" charset="-78"/>
              </a:rPr>
              <a:t> نازوفارنکس قرار گرفته اند آماده می شود. سپس با توجه به  لیست بیماران، سی تی اسکن انها توسط سه رادیولوژیست مرکز قلب رجایی بازبینی می شو تا یافته های اتفاقی دیگر در سی تی اسکن  (یافته های قلبی و غیر قلبی ) به غیر از یافته های مربوط به کوید 19 بررسی گردد. سپس تمام یافته های سی تی اسکن بهمراه پترن درگیری در فرم های از پیش تعیین شده که حاوی اطلاعات پایه ای  و اطلاعات جراحی قلب است وارد می شوند و در نهایت این فرم ها در نرم افزار </a:t>
            </a:r>
            <a:r>
              <a:rPr lang="en-US" dirty="0">
                <a:cs typeface="B Nazanin" pitchFamily="2" charset="-78"/>
              </a:rPr>
              <a:t>SPSS </a:t>
            </a:r>
            <a:r>
              <a:rPr lang="fa-IR" dirty="0">
                <a:cs typeface="B Nazanin" pitchFamily="2" charset="-78"/>
              </a:rPr>
              <a:t> وارد شده و تست های آماری و آنالیزهای زیرگروهی انجام می گردد. </a:t>
            </a:r>
            <a:endParaRPr lang="fa-IR" dirty="0" smtClean="0">
              <a:cs typeface="B Nazanin" pitchFamily="2" charset="-78"/>
            </a:endParaRPr>
          </a:p>
          <a:p>
            <a:pPr algn="just" rtl="1"/>
            <a:endParaRPr lang="en-US" dirty="0">
              <a:cs typeface="B Nazanin" pitchFamily="2" charset="-78"/>
            </a:endParaRPr>
          </a:p>
        </p:txBody>
      </p:sp>
    </p:spTree>
    <p:extLst>
      <p:ext uri="{BB962C8B-B14F-4D97-AF65-F5344CB8AC3E}">
        <p14:creationId xmlns:p14="http://schemas.microsoft.com/office/powerpoint/2010/main" val="25978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1008112"/>
          </a:xfrm>
        </p:spPr>
        <p:txBody>
          <a:bodyPr>
            <a:normAutofit/>
          </a:bodyPr>
          <a:lstStyle/>
          <a:p>
            <a:pPr algn="r" rtl="1"/>
            <a:r>
              <a:rPr lang="ar-SA" sz="3000" b="1" dirty="0">
                <a:cs typeface="B Nazanin" pitchFamily="2" charset="-78"/>
              </a:rPr>
              <a:t>مشخصات ابزار جمع آوري اطلاعات و نحوه جمع آوري آن:</a:t>
            </a:r>
            <a:r>
              <a:rPr lang="en-US" sz="3000" dirty="0">
                <a:cs typeface="B Nazanin" pitchFamily="2" charset="-78"/>
              </a:rPr>
              <a:t/>
            </a:r>
            <a:br>
              <a:rPr lang="en-US" sz="3000" dirty="0">
                <a:cs typeface="B Nazanin" pitchFamily="2" charset="-78"/>
              </a:rPr>
            </a:br>
            <a:endParaRPr lang="en-US" sz="3000" dirty="0">
              <a:cs typeface="B Nazanin"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ar-SA" sz="2400" dirty="0" smtClean="0">
                <a:cs typeface="B Nazanin" pitchFamily="2" charset="-78"/>
              </a:rPr>
              <a:t>تمام داده های استخراج شده از پرونده ی بیماران شامل داده های پایه، نوع عمل جراحی و همچنین داده های پیگیری بیماران و نتیاج جراحی در فرم های از پیش تعیین شده ثبت می گردد. نتایج و یافته های سی تی اسکن بدون کنتراست توراکس بیمار توسط سه متخصص رادیولوژی آشنا به بیماری های قلب و عروق ثبت می گردد. همچینین، یافته های مثبت ناشی از کرونا توسط سه رادیولوژیس همزمان با پترن درگیری و محل درگیری در فرم ها ثبت خواهد شد. در نهایت داده ها در فرم های نرم افزار </a:t>
            </a:r>
            <a:r>
              <a:rPr lang="en-US" sz="2400" dirty="0" smtClean="0">
                <a:cs typeface="B Nazanin" pitchFamily="2" charset="-78"/>
              </a:rPr>
              <a:t>SPSS</a:t>
            </a:r>
            <a:r>
              <a:rPr lang="fa-IR" sz="2400" dirty="0" smtClean="0">
                <a:cs typeface="B Nazanin" pitchFamily="2" charset="-78"/>
              </a:rPr>
              <a:t> وارد شده تا تست های اماری  روی داده ها انجام گیرد.</a:t>
            </a:r>
            <a:endParaRPr lang="en-US" sz="2400" dirty="0" smtClean="0">
              <a:cs typeface="B Nazanin" pitchFamily="2" charset="-78"/>
            </a:endParaRPr>
          </a:p>
          <a:p>
            <a:pPr algn="just" rtl="1">
              <a:lnSpc>
                <a:spcPct val="150000"/>
              </a:lnSpc>
            </a:pPr>
            <a:endParaRPr lang="en-US" sz="2400" dirty="0"/>
          </a:p>
        </p:txBody>
      </p:sp>
    </p:spTree>
    <p:extLst>
      <p:ext uri="{BB962C8B-B14F-4D97-AF65-F5344CB8AC3E}">
        <p14:creationId xmlns:p14="http://schemas.microsoft.com/office/powerpoint/2010/main" val="48371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cs typeface="B Nazanin" pitchFamily="2" charset="-78"/>
              </a:rPr>
              <a:t>اهداف (خروجي  ها) اختصاصي</a:t>
            </a:r>
            <a:endParaRPr lang="en-US" dirty="0">
              <a:cs typeface="B Nazanin" pitchFamily="2" charset="-78"/>
            </a:endParaRPr>
          </a:p>
        </p:txBody>
      </p:sp>
      <p:sp>
        <p:nvSpPr>
          <p:cNvPr id="3" name="Content Placeholder 2"/>
          <p:cNvSpPr>
            <a:spLocks noGrp="1"/>
          </p:cNvSpPr>
          <p:nvPr>
            <p:ph idx="1"/>
          </p:nvPr>
        </p:nvSpPr>
        <p:spPr/>
        <p:txBody>
          <a:bodyPr>
            <a:normAutofit/>
          </a:bodyPr>
          <a:lstStyle/>
          <a:p>
            <a:pPr marL="0" indent="0" algn="r" rtl="1">
              <a:buNone/>
            </a:pPr>
            <a:endParaRPr lang="en-US" dirty="0">
              <a:cs typeface="B Nazanin" pitchFamily="2" charset="-78"/>
            </a:endParaRPr>
          </a:p>
          <a:p>
            <a:pPr lvl="0" algn="r" rtl="1"/>
            <a:r>
              <a:rPr lang="fa-IR" dirty="0">
                <a:cs typeface="B Nazanin" pitchFamily="2" charset="-78"/>
              </a:rPr>
              <a:t>میزان شیوع الگوهای های مختلف درگیری ریه در بیماری کوید ۱۹</a:t>
            </a:r>
            <a:endParaRPr lang="en-US" dirty="0">
              <a:cs typeface="B Nazanin" pitchFamily="2" charset="-78"/>
            </a:endParaRPr>
          </a:p>
          <a:p>
            <a:pPr lvl="0" algn="r" rtl="1"/>
            <a:r>
              <a:rPr lang="fa-IR" dirty="0">
                <a:cs typeface="B Nazanin" pitchFamily="2" charset="-78"/>
              </a:rPr>
              <a:t>میزان شیوع پترن های مختلف درگیری ریه در بیماری کوید ۱۹ در گروه های سنی ، جنسی و تشخیص بیماری قلبی</a:t>
            </a:r>
            <a:endParaRPr lang="en-US" dirty="0">
              <a:cs typeface="B Nazanin" pitchFamily="2" charset="-78"/>
            </a:endParaRPr>
          </a:p>
          <a:p>
            <a:pPr lvl="0" algn="r" rtl="1"/>
            <a:r>
              <a:rPr lang="fa-IR" dirty="0">
                <a:cs typeface="B Nazanin" pitchFamily="2" charset="-78"/>
              </a:rPr>
              <a:t>بررسی میزان کنسل شدن با تغییر پلن جراحی قلب بیمار بر اساس. یافته های اتفاقی سی تی اسکن بدون کنتراست ریه</a:t>
            </a:r>
            <a:endParaRPr lang="en-US" dirty="0">
              <a:cs typeface="B Nazanin" pitchFamily="2" charset="-78"/>
            </a:endParaRPr>
          </a:p>
          <a:p>
            <a:pPr lvl="0" algn="r" rtl="1"/>
            <a:r>
              <a:rPr lang="fa-IR" dirty="0">
                <a:cs typeface="B Nazanin" pitchFamily="2" charset="-78"/>
              </a:rPr>
              <a:t>گروه بندی  یافته های اتفاقی بر اساس  نیاز به پیگیری  و یا تفییر پلن جراحی </a:t>
            </a:r>
            <a:endParaRPr lang="en-US" dirty="0">
              <a:cs typeface="B Nazanin" pitchFamily="2" charset="-78"/>
            </a:endParaRPr>
          </a:p>
          <a:p>
            <a:pPr lvl="0" algn="r" rtl="1"/>
            <a:r>
              <a:rPr lang="fa-IR" dirty="0">
                <a:cs typeface="B Nazanin" pitchFamily="2" charset="-78"/>
              </a:rPr>
              <a:t>طبقه بندی یافته های  اتفاقی در سی تی اسکن قفسه سینه بر اساس قدرت پیش بینی کننده پیامد برای هر یک از یافته</a:t>
            </a:r>
            <a:endParaRPr lang="en-US" dirty="0">
              <a:cs typeface="B Nazanin" pitchFamily="2" charset="-78"/>
            </a:endParaRPr>
          </a:p>
          <a:p>
            <a:pPr lvl="0" algn="r" rtl="1"/>
            <a:r>
              <a:rPr lang="fa-IR" dirty="0">
                <a:cs typeface="B Nazanin" pitchFamily="2" charset="-78"/>
              </a:rPr>
              <a:t>گروه بندی بیماران بر اساس یافته های اتفاقی و دیگر یافته های بالینی و آزمایشگاهی برای پیش بینی پیامد های جراحی </a:t>
            </a:r>
            <a:endParaRPr lang="en-US" dirty="0">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val="8164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هزینه ها</a:t>
            </a:r>
            <a:endParaRPr lang="en-US" dirty="0"/>
          </a:p>
        </p:txBody>
      </p:sp>
      <p:pic>
        <p:nvPicPr>
          <p:cNvPr id="4" name="Content Placeholder 3"/>
          <p:cNvPicPr>
            <a:picLocks noGrp="1"/>
          </p:cNvPicPr>
          <p:nvPr>
            <p:ph idx="1"/>
          </p:nvPr>
        </p:nvPicPr>
        <p:blipFill rotWithShape="1">
          <a:blip r:embed="rId2"/>
          <a:srcRect t="63278" r="21355" b="18361"/>
          <a:stretch/>
        </p:blipFill>
        <p:spPr bwMode="auto">
          <a:xfrm>
            <a:off x="457200" y="2492896"/>
            <a:ext cx="8291264" cy="21461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33345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341</TotalTime>
  <Words>652</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عنوان طرح: بررسی شیوع یافته های اتفاقی در سی تی اسکن بدون کنتراست توراکس انجام شده برای بررسی ابتلا به بیماری COVID-19 پیش از جراحی های قلب در بیماران مرکز قلب رجایی در سال ۱۳۹۹</vt:lpstr>
      <vt:lpstr>خلاصه ضرورت اجرا</vt:lpstr>
      <vt:lpstr>روش اجرا</vt:lpstr>
      <vt:lpstr>مشخصات ابزار جمع آوري اطلاعات و نحوه جمع آوري آن: </vt:lpstr>
      <vt:lpstr>اهداف (خروجي  ها) اختصاصي</vt:lpstr>
      <vt:lpstr>هزینه 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طرح: بررسی شیوع یافته های اتفاقی در سی تی اسکن بدون کنتراست توراکس انجام شده برای بررسی ابتلا به بیماری COVID-19 پیش از جراحی های قلب در بیماران مرکز قلب رجایی در سال ۱۳۹۹</dc:title>
  <dc:creator>Fahimeh Farrokhzadeh</dc:creator>
  <cp:lastModifiedBy>Fahimeh Farrokhzadeh</cp:lastModifiedBy>
  <cp:revision>4</cp:revision>
  <dcterms:created xsi:type="dcterms:W3CDTF">2022-03-02T06:02:03Z</dcterms:created>
  <dcterms:modified xsi:type="dcterms:W3CDTF">2022-03-02T11:43:05Z</dcterms:modified>
</cp:coreProperties>
</file>