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58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8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97DD-D798-4662-84D5-03142E759918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C6A6-A43C-4867-BDB6-C0BD64A41A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97DD-D798-4662-84D5-03142E759918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C6A6-A43C-4867-BDB6-C0BD64A41A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97DD-D798-4662-84D5-03142E759918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C6A6-A43C-4867-BDB6-C0BD64A41A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97DD-D798-4662-84D5-03142E759918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C6A6-A43C-4867-BDB6-C0BD64A41A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97DD-D798-4662-84D5-03142E759918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C6A6-A43C-4867-BDB6-C0BD64A41A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97DD-D798-4662-84D5-03142E759918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C6A6-A43C-4867-BDB6-C0BD64A41A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97DD-D798-4662-84D5-03142E759918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C6A6-A43C-4867-BDB6-C0BD64A41A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97DD-D798-4662-84D5-03142E759918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C6A6-A43C-4867-BDB6-C0BD64A41A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97DD-D798-4662-84D5-03142E759918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C6A6-A43C-4867-BDB6-C0BD64A41A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97DD-D798-4662-84D5-03142E759918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C6A6-A43C-4867-BDB6-C0BD64A41A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97DD-D798-4662-84D5-03142E759918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C6A6-A43C-4867-BDB6-C0BD64A41A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197DD-D798-4662-84D5-03142E759918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DC6A6-A43C-4867-BDB6-C0BD64A41A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772400" cy="1470025"/>
          </a:xfrm>
        </p:spPr>
        <p:txBody>
          <a:bodyPr>
            <a:normAutofit fontScale="90000"/>
          </a:bodyPr>
          <a:lstStyle/>
          <a:p>
            <a:pPr rtl="1"/>
            <a:r>
              <a:rPr lang="fa-IR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fa-IR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تعیین موفقیت و عوارض درناژ مایع پریکارد و تعبیه 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window </a:t>
            </a:r>
            <a:r>
              <a:rPr lang="fa-IR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به روش </a:t>
            </a:r>
            <a:r>
              <a:rPr lang="fa-IR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غیرجراحی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(percutaneous and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transcatheter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fa-IR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a-IR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بیماران مبتلا به کنسر و پریکاردیال  افیوژن وسیع ومقاوم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2425824"/>
          </a:xfrm>
        </p:spPr>
        <p:txBody>
          <a:bodyPr/>
          <a:lstStyle/>
          <a:p>
            <a:pPr rtl="1"/>
            <a:r>
              <a:rPr lang="en-US" b="1" dirty="0"/>
              <a:t> </a:t>
            </a:r>
            <a:endParaRPr lang="en-US" dirty="0"/>
          </a:p>
          <a:p>
            <a:pPr algn="just" rtl="1"/>
            <a:r>
              <a:rPr lang="fa-IR" dirty="0" smtClean="0">
                <a:solidFill>
                  <a:schemeClr val="tx1"/>
                </a:solidFill>
              </a:rPr>
              <a:t>      دکتر </a:t>
            </a:r>
            <a:r>
              <a:rPr lang="fa-IR" dirty="0">
                <a:solidFill>
                  <a:schemeClr val="tx1"/>
                </a:solidFill>
              </a:rPr>
              <a:t>آذین </a:t>
            </a:r>
            <a:r>
              <a:rPr lang="fa-IR" dirty="0" smtClean="0">
                <a:solidFill>
                  <a:schemeClr val="tx1"/>
                </a:solidFill>
              </a:rPr>
              <a:t>علیزاده اصل(مجری اصلی)</a:t>
            </a:r>
            <a:endParaRPr lang="en-US" dirty="0">
              <a:solidFill>
                <a:schemeClr val="tx1"/>
              </a:solidFill>
            </a:endParaRPr>
          </a:p>
          <a:p>
            <a:pPr algn="just" rtl="1"/>
            <a:r>
              <a:rPr lang="fa-IR" dirty="0" smtClean="0">
                <a:solidFill>
                  <a:schemeClr val="tx1"/>
                </a:solidFill>
              </a:rPr>
              <a:t>      دکتر </a:t>
            </a:r>
            <a:r>
              <a:rPr lang="fa-IR" dirty="0">
                <a:solidFill>
                  <a:schemeClr val="tx1"/>
                </a:solidFill>
              </a:rPr>
              <a:t>عطا </a:t>
            </a:r>
            <a:r>
              <a:rPr lang="fa-IR" dirty="0" smtClean="0">
                <a:solidFill>
                  <a:schemeClr val="tx1"/>
                </a:solidFill>
              </a:rPr>
              <a:t>فیروزی(مجری )</a:t>
            </a:r>
          </a:p>
          <a:p>
            <a:pPr algn="just" rtl="1"/>
            <a:r>
              <a:rPr lang="en-US" b="1" dirty="0" smtClean="0">
                <a:solidFill>
                  <a:schemeClr val="tx1"/>
                </a:solidFill>
              </a:rPr>
              <a:t>       </a:t>
            </a:r>
            <a:r>
              <a:rPr lang="fa-IR" dirty="0">
                <a:solidFill>
                  <a:schemeClr val="tx1"/>
                </a:solidFill>
              </a:rPr>
              <a:t>دکترسیف اله </a:t>
            </a:r>
            <a:r>
              <a:rPr lang="fa-IR" dirty="0" smtClean="0">
                <a:solidFill>
                  <a:schemeClr val="tx1"/>
                </a:solidFill>
              </a:rPr>
              <a:t>عبدی(مجری )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ضرورت اجرا              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000" dirty="0" smtClean="0"/>
              <a:t>کنسر دومین علت مرگ و میر، پس از بیماریهای ایسکمیک قلبی، در سراسر جهان می باشد</a:t>
            </a:r>
            <a:r>
              <a:rPr lang="fa-IR" sz="2000" dirty="0" smtClean="0"/>
              <a:t>.امروزه </a:t>
            </a:r>
            <a:r>
              <a:rPr lang="ar-SA" sz="2000" dirty="0" smtClean="0"/>
              <a:t>متعاقب دریافت درمان مناسب</a:t>
            </a:r>
            <a:r>
              <a:rPr lang="fa-IR" sz="2000" dirty="0" smtClean="0"/>
              <a:t> و </a:t>
            </a:r>
            <a:r>
              <a:rPr lang="ar-SA" sz="2000" dirty="0" smtClean="0"/>
              <a:t>پاسخ مطلوب  به درمان </a:t>
            </a:r>
            <a:r>
              <a:rPr lang="ar-SA" sz="2000" dirty="0" smtClean="0">
                <a:latin typeface="Arial"/>
              </a:rPr>
              <a:t>،</a:t>
            </a:r>
            <a:r>
              <a:rPr lang="ar-SA" sz="2000" dirty="0" smtClean="0"/>
              <a:t>سورویوال</a:t>
            </a:r>
            <a:r>
              <a:rPr lang="fa-IR" sz="2000" dirty="0" smtClean="0"/>
              <a:t> این بیماران افزایش یافته</a:t>
            </a:r>
            <a:r>
              <a:rPr lang="ar-SA" sz="2000" dirty="0" smtClean="0"/>
              <a:t>، </a:t>
            </a:r>
            <a:r>
              <a:rPr lang="fa-IR" sz="2000" dirty="0" smtClean="0"/>
              <a:t>از طرفی </a:t>
            </a:r>
            <a:r>
              <a:rPr lang="ar-SA" sz="2000" dirty="0" smtClean="0"/>
              <a:t>این بیماران در ریسک افزایش یافته ناشی از</a:t>
            </a:r>
            <a:r>
              <a:rPr lang="fa-IR" sz="2000" dirty="0" smtClean="0"/>
              <a:t>عوارض</a:t>
            </a:r>
            <a:r>
              <a:rPr lang="ar-SA" sz="2000" dirty="0" smtClean="0"/>
              <a:t> کنسر یا درمان های آنتی نئوپلاستیک</a:t>
            </a:r>
            <a:r>
              <a:rPr lang="fa-IR" sz="2000" dirty="0" smtClean="0"/>
              <a:t> قرار گرفته اند.با توجه به شایع بودن پریکارد افیوژن در بیماران مبتلا به کنسر و از طرفی تاثیر پریکارد افیوژن بر پروگنوز و مورتالیتی بیمار و گهگاه بروز آن در مراحل انتهایی زندگی که به موجب آن بیمار در وضعیت بالینی مناسب نمی باشد، ترجیح درمان پریکارد افیوژن شدید و یا تامپوناد، به کارگیری روش ها و پروسیجر های کم تهاجمی تر با تاثیر گذاری قابل قبول و جلوگیری از عود مایع پریکارد و در عین حال ایمن بودن پروسیجر می باشد که در این مطالعه بر آن هستیم تا پرکوتانئوس بالون پریکاردیوتومی به عنوان پروسیجر انتخابی در این بیماران مورد ارزیابی قرار گیرد.</a:t>
            </a:r>
            <a:endParaRPr lang="en-US" sz="2000" dirty="0" smtClean="0"/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865515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en-US" sz="1600" dirty="0"/>
          </a:p>
          <a:p>
            <a:pPr algn="r" rtl="1"/>
            <a:r>
              <a:rPr lang="ar-SA" sz="1600" dirty="0"/>
              <a:t>از مطالعاتی که برای اولین بار در زمینه کاربرد پرکوتانئوس پریکاردیوتومی در بیماران با پریکاردافیوژن انجام شده می توان به مطالعه ای که تو سط </a:t>
            </a:r>
            <a:r>
              <a:rPr lang="en-US" sz="1600" dirty="0"/>
              <a:t>Andrew A-</a:t>
            </a:r>
            <a:r>
              <a:rPr lang="en-US" sz="1600" dirty="0" err="1"/>
              <a:t>zisleind</a:t>
            </a:r>
            <a:r>
              <a:rPr lang="ar-SA" sz="1600" dirty="0"/>
              <a:t> و همکارانش صورت گرفت، اشاره  نمود. دراین مطالعه </a:t>
            </a:r>
            <a:r>
              <a:rPr lang="en-US" sz="1600" dirty="0"/>
              <a:t>50</a:t>
            </a:r>
            <a:r>
              <a:rPr lang="ar-SA" sz="1600" dirty="0"/>
              <a:t> بیمار که طی سالهای </a:t>
            </a:r>
            <a:r>
              <a:rPr lang="en-US" sz="1600" dirty="0"/>
              <a:t>1987</a:t>
            </a:r>
            <a:r>
              <a:rPr lang="ar-SA" sz="1600" dirty="0"/>
              <a:t> الی </a:t>
            </a:r>
            <a:r>
              <a:rPr lang="en-US" sz="1600" dirty="0"/>
              <a:t>1992</a:t>
            </a:r>
            <a:r>
              <a:rPr lang="ar-SA" sz="1600" dirty="0"/>
              <a:t> با پریکارد افیوژن مراجعه کرده بودند ،تحت پرکوتانئوس پریکاردیوتومی به روش بالون دیلاتاسیون در پریکارد قرار گرفتند، </a:t>
            </a:r>
            <a:r>
              <a:rPr lang="en-US" sz="1600" dirty="0"/>
              <a:t>36</a:t>
            </a:r>
            <a:r>
              <a:rPr lang="ar-SA" sz="1600" dirty="0"/>
              <a:t> بیمار شواهد تامپوناد و </a:t>
            </a:r>
            <a:r>
              <a:rPr lang="en-US" sz="1600" dirty="0"/>
              <a:t>14</a:t>
            </a:r>
            <a:r>
              <a:rPr lang="ar-SA" sz="1600" dirty="0"/>
              <a:t> بیمار مایع پریکارد در حد متو سط  تا شدید دا شتند و </a:t>
            </a:r>
            <a:r>
              <a:rPr lang="en-US" sz="1600" dirty="0"/>
              <a:t>88</a:t>
            </a:r>
            <a:r>
              <a:rPr lang="ar-SA" sz="1600" dirty="0"/>
              <a:t> ٪ بیماران سابقه کنسر را ذکر می کردند. بیماران حدود </a:t>
            </a:r>
            <a:r>
              <a:rPr lang="en-US" sz="1600" dirty="0"/>
              <a:t>12</a:t>
            </a:r>
            <a:r>
              <a:rPr lang="ar-SA" sz="1600" dirty="0"/>
              <a:t> ماه (متوسط3.6+/_3.3 ماه) تحت فالوآپ قرار گرفتند، فالو آپ بیماران به صورت برر سی بالینی، اکوکاردیوگرافی و </a:t>
            </a:r>
            <a:r>
              <a:rPr lang="en-US" sz="1600" dirty="0"/>
              <a:t>CXR</a:t>
            </a:r>
            <a:r>
              <a:rPr lang="ar-SA" sz="1600" dirty="0"/>
              <a:t> سرپایی صورت گرفت. درنهایت  پروسیجر در </a:t>
            </a:r>
            <a:r>
              <a:rPr lang="en-US" sz="1600" dirty="0"/>
              <a:t>46</a:t>
            </a:r>
            <a:r>
              <a:rPr lang="ar-SA" sz="1600" dirty="0"/>
              <a:t> بیمار موفقیت آمیز بود ،</a:t>
            </a:r>
            <a:r>
              <a:rPr lang="en-US" sz="1600" dirty="0"/>
              <a:t>2</a:t>
            </a:r>
            <a:r>
              <a:rPr lang="ar-SA" sz="1600" dirty="0"/>
              <a:t> بیمار به صورت زودرس نیاز به جراحی دا شتند( یکی از بیماران به علت خونریزی از عروق پریکارد و دیگری به علت نیاز درناژ مداوم از کاتتر پریکارد)و </a:t>
            </a:r>
            <a:r>
              <a:rPr lang="en-US" sz="1600" dirty="0"/>
              <a:t>2</a:t>
            </a:r>
            <a:r>
              <a:rPr lang="ar-SA" sz="1600" dirty="0"/>
              <a:t> نفر دیگر از بیماران به صورت تاخیری و به علت عود تامپوناد نیاز به جراحی پیدا کردند. عوارض مینور نیز شامل تب در </a:t>
            </a:r>
            <a:r>
              <a:rPr lang="en-US" sz="1600" dirty="0"/>
              <a:t>6</a:t>
            </a:r>
            <a:r>
              <a:rPr lang="ar-SA" sz="1600" dirty="0"/>
              <a:t> بیمار (مطالعه  مذکور قبل از به کارگیری آنتی بیوتیک به عنوان پروفیلاکسی صورت گرفته) و پنوموتوراکس کوچک خود به خود محدود شونده در </a:t>
            </a:r>
            <a:r>
              <a:rPr lang="en-US" sz="1600" dirty="0"/>
              <a:t>2</a:t>
            </a:r>
            <a:r>
              <a:rPr lang="ar-SA" sz="1600" dirty="0"/>
              <a:t> بیمار دیگر گزارش گردید . </a:t>
            </a:r>
            <a:r>
              <a:rPr lang="ar-SA" sz="1600" dirty="0" smtClean="0"/>
              <a:t>علیرغم </a:t>
            </a:r>
            <a:r>
              <a:rPr lang="ar-SA" sz="1600" dirty="0"/>
              <a:t>نتایج موفقیت آمیز کوتاه مدت پروسیچر، پروگنوز بلند مدت در بیماران با پریکارد افیوژن بدخیم همچنان ضعیف  گزارش شد (متوسط سروایوال 3.3+/_3.1ماه) و درنهایت پرکوتانئوس پریکارد دیوتومی به عنوان پروسیجر ایمن و روش درمان ترجیحی جهت جلوگیری از جراحی های تهاجمی تر به خصوص در بیماران با وضعیت  بالینی نامناسب و سروایوال پایین توصیه </a:t>
            </a:r>
            <a:r>
              <a:rPr lang="ar-SA" sz="1600" dirty="0" smtClean="0"/>
              <a:t>گردید</a:t>
            </a:r>
            <a:r>
              <a:rPr lang="fa-IR" sz="1600" dirty="0" smtClean="0"/>
              <a:t>(</a:t>
            </a:r>
            <a:r>
              <a:rPr lang="en-US" sz="1600" dirty="0" err="1"/>
              <a:t>Ziskind</a:t>
            </a:r>
            <a:r>
              <a:rPr lang="en-US" sz="1600" dirty="0"/>
              <a:t>, Andrew A., A. Craig Pearce, Cyndi C. Lemmon, Steven Burstein, Lawrence W. </a:t>
            </a:r>
            <a:r>
              <a:rPr lang="en-US" sz="1600" dirty="0" err="1"/>
              <a:t>Gimple</a:t>
            </a:r>
            <a:r>
              <a:rPr lang="en-US" sz="1600" dirty="0"/>
              <a:t>, Howard C. Herrmann, Raymond McKay, Peter C. Block, Howard Waldman, and Igor F. Palacios. "</a:t>
            </a:r>
            <a:r>
              <a:rPr lang="en-US" sz="1600" dirty="0" err="1"/>
              <a:t>Percutaneous</a:t>
            </a:r>
            <a:r>
              <a:rPr lang="en-US" sz="1600" dirty="0"/>
              <a:t> balloon </a:t>
            </a:r>
            <a:r>
              <a:rPr lang="en-US" sz="1600" dirty="0" err="1"/>
              <a:t>pericardiotomy</a:t>
            </a:r>
            <a:r>
              <a:rPr lang="en-US" sz="1600" dirty="0"/>
              <a:t> for the treatment of cardiac </a:t>
            </a:r>
            <a:r>
              <a:rPr lang="en-US" sz="1600" dirty="0" err="1"/>
              <a:t>tamponade</a:t>
            </a:r>
            <a:r>
              <a:rPr lang="en-US" sz="1600" dirty="0"/>
              <a:t> and large pericardial effusions: description of technique and report of the first 50 cases." </a:t>
            </a:r>
            <a:r>
              <a:rPr lang="en-US" sz="1600" i="1" dirty="0"/>
              <a:t>Journal of the American College of Cardiology</a:t>
            </a:r>
            <a:r>
              <a:rPr lang="en-US" sz="1600" dirty="0"/>
              <a:t>.1993;21(1):1-5</a:t>
            </a:r>
            <a:r>
              <a:rPr lang="en-US" sz="1600" dirty="0" smtClean="0"/>
              <a:t>.</a:t>
            </a:r>
            <a:r>
              <a:rPr lang="fa-IR" sz="1600" dirty="0" smtClean="0"/>
              <a:t>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روش اجرا </a:t>
            </a:r>
            <a:r>
              <a:rPr lang="fa-IR" dirty="0" smtClean="0"/>
              <a:t>                                      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 fontScale="40000" lnSpcReduction="20000"/>
          </a:bodyPr>
          <a:lstStyle/>
          <a:p>
            <a:pPr algn="r" rtl="1">
              <a:buNone/>
            </a:pPr>
            <a:r>
              <a:rPr lang="ar-SA" dirty="0" smtClean="0"/>
              <a:t> </a:t>
            </a:r>
            <a:endParaRPr lang="en-US" sz="5000" dirty="0" smtClean="0"/>
          </a:p>
          <a:p>
            <a:pPr algn="r"/>
            <a:r>
              <a:rPr lang="fa-IR" sz="5000" dirty="0" smtClean="0"/>
              <a:t>بیماران با سن بالای 18سال و مبتلا به کنسر مرحله انتهایی که با پریکارد افیوژن شدید و مقاوم و مکرر(بیشتر از دو نوبت) به مرکز قلب شهید رجایی مراجعه کرده و کاندید درناژ مایع پریکارد بوده وارد مطالعه شده، بیماران دارای عفونت فعال و هم چنین عدم درگیری کانسریک همزمان در پلور یا پریتوش از مطالعه حذف می گردند. ابتدا بیمار تخت اکوکاردیوگرافی ترانس توراسیک قرارگرفته و یافته های مربوط به شدت پریکارد افیوژن شامل میزان تجمع مایع، بررسی کلاپس حفرات، بررسی تغییرات تنفسی ناشی از تجمع مایع در داپلر و بررسی سایز و کلاپس اجوف تحتانی ثبت می گردد .بیماران کاندید درناژ مایع پریکارد در کت لب تحت درناژ پرکوتانئوس قرار گرفته.بدین صورت که بعد پرپ و درپ و تحت گاید اکوکاردیوگرافی  نیدل را از ناحیه ساب زایفو یید به سمت شانه چپ فرو   </a:t>
            </a:r>
            <a:r>
              <a:rPr lang="en-US" sz="5000" dirty="0" err="1" smtClean="0"/>
              <a:t>inue</a:t>
            </a:r>
            <a:r>
              <a:rPr lang="fa-IR" sz="5000" dirty="0" smtClean="0"/>
              <a:t> برده تا وارد فضای پریکارد شود.سپس وایر اسپیرال به فضای پریکارد فرستاده شده ودر مرحله بعد بالون                  سایز 26 نیز وارد میگردد و درنهایت تحت سداتاسیون بالون در پریکارد پریتال و تحت فلوروسکوپی باز میشود تا بین فضای  پریکارد و فضای پلور یا پریتوئن ارتباط ایجاد شود .پس از پروسیجر مجدد بیمار تحت اکوکاردیوگرافی ترانس توراسیک   قرار گرفته و داده های فوق مجدد بررسی میگردد. بیماران شش ماه بعد  مجدد از نظر بررسی عود مایع پریکارد اکوکاردیوگرافی خواهند شد.                                                                                                                                   </a:t>
            </a:r>
            <a:r>
              <a:rPr lang="en-US" sz="5000" dirty="0" smtClean="0"/>
              <a:t>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435280" cy="5688632"/>
          </a:xfrm>
        </p:spPr>
        <p:txBody>
          <a:bodyPr>
            <a:normAutofit fontScale="25000" lnSpcReduction="20000"/>
          </a:bodyPr>
          <a:lstStyle/>
          <a:p>
            <a:pPr algn="r" rtl="1"/>
            <a:r>
              <a:rPr lang="fa-IR" sz="6400" b="1" dirty="0"/>
              <a:t>اهداف </a:t>
            </a:r>
            <a:r>
              <a:rPr lang="ar-SA" sz="6400" b="1" dirty="0" smtClean="0"/>
              <a:t> </a:t>
            </a:r>
            <a:r>
              <a:rPr lang="fa-IR" sz="6400" b="1" dirty="0"/>
              <a:t>اصلي </a:t>
            </a:r>
            <a:r>
              <a:rPr lang="fa-IR" sz="6400" b="1" dirty="0" smtClean="0"/>
              <a:t>طرح</a:t>
            </a:r>
            <a:r>
              <a:rPr lang="ar-SA" sz="6400" b="1" dirty="0" smtClean="0"/>
              <a:t> </a:t>
            </a:r>
            <a:r>
              <a:rPr lang="ar-SA" sz="6400" b="1" dirty="0"/>
              <a:t>:</a:t>
            </a:r>
            <a:endParaRPr lang="en-US" sz="6400" dirty="0"/>
          </a:p>
          <a:p>
            <a:pPr algn="r" rtl="1"/>
            <a:r>
              <a:rPr lang="ar-SA" sz="6400" b="1" dirty="0"/>
              <a:t> </a:t>
            </a:r>
            <a:endParaRPr lang="en-US" sz="6400" dirty="0"/>
          </a:p>
          <a:p>
            <a:pPr algn="r" rtl="1"/>
            <a:r>
              <a:rPr lang="fa-IR" sz="6400" dirty="0"/>
              <a:t>انجام پرکوتانئوس </a:t>
            </a:r>
            <a:r>
              <a:rPr lang="fa-IR" sz="6400" dirty="0" smtClean="0"/>
              <a:t>پریکاردیوتومی درمانی </a:t>
            </a:r>
            <a:r>
              <a:rPr lang="fa-IR" sz="6400" dirty="0"/>
              <a:t>با بالون </a:t>
            </a:r>
            <a:r>
              <a:rPr lang="fa-IR" sz="6400" dirty="0" smtClean="0"/>
              <a:t>به عنوان روشی کم تهاجمی(با توجه به اهمیت روشهای کم تهجمی تر در این بیماران) در </a:t>
            </a:r>
            <a:r>
              <a:rPr lang="fa-IR" sz="6400" dirty="0"/>
              <a:t>درمان  پریکارد یال افیوژن شدید و تامپوناد در بیماران مبتلا به کنسر و فالوآپ کوتاه مدت بیماران</a:t>
            </a:r>
            <a:endParaRPr lang="en-US" sz="6400" dirty="0"/>
          </a:p>
          <a:p>
            <a:pPr algn="r" rtl="1"/>
            <a:r>
              <a:rPr lang="en-US" sz="6400" b="1" dirty="0"/>
              <a:t> </a:t>
            </a:r>
            <a:endParaRPr lang="en-US" sz="6400" dirty="0"/>
          </a:p>
          <a:p>
            <a:pPr algn="r" rtl="1"/>
            <a:r>
              <a:rPr lang="ar-SA" sz="6400" b="1" dirty="0" smtClean="0"/>
              <a:t>اهداف</a:t>
            </a:r>
            <a:r>
              <a:rPr lang="fa-IR" sz="6400" b="1" dirty="0" smtClean="0"/>
              <a:t> </a:t>
            </a:r>
            <a:r>
              <a:rPr lang="ar-SA" sz="6400" b="1" dirty="0" smtClean="0"/>
              <a:t>اختصاصي  طرح :</a:t>
            </a:r>
            <a:endParaRPr lang="en-US" sz="6400" b="1" dirty="0" smtClean="0"/>
          </a:p>
          <a:p>
            <a:pPr algn="r" rtl="1"/>
            <a:endParaRPr lang="en-US" sz="6400" dirty="0"/>
          </a:p>
          <a:p>
            <a:pPr lvl="0" algn="r" rtl="1"/>
            <a:r>
              <a:rPr lang="fa-IR" sz="6400" b="1" dirty="0"/>
              <a:t> </a:t>
            </a:r>
            <a:r>
              <a:rPr lang="fa-IR" sz="6400" dirty="0"/>
              <a:t>-تعیین میزان عود مایع پریکارد و نیاز به بستری در فالوآپ بعد از </a:t>
            </a:r>
            <a:r>
              <a:rPr lang="fa-IR" sz="6400" dirty="0" smtClean="0"/>
              <a:t>پروسیجر</a:t>
            </a:r>
            <a:r>
              <a:rPr lang="en-US" sz="6400" dirty="0" smtClean="0"/>
              <a:t> </a:t>
            </a:r>
            <a:r>
              <a:rPr lang="fa-IR" sz="6400" dirty="0" smtClean="0"/>
              <a:t> وتععین بازه زمانی تا عود بعد از پروسیجر</a:t>
            </a:r>
            <a:endParaRPr lang="en-US" sz="6400" dirty="0"/>
          </a:p>
          <a:p>
            <a:pPr algn="r" rtl="1"/>
            <a:r>
              <a:rPr lang="fa-IR" sz="6400" b="1" dirty="0"/>
              <a:t> </a:t>
            </a:r>
            <a:r>
              <a:rPr lang="fa-IR" sz="6400" dirty="0" smtClean="0"/>
              <a:t>-تعیین </a:t>
            </a:r>
            <a:r>
              <a:rPr lang="fa-IR" sz="6400" dirty="0"/>
              <a:t>میزان عفونت به دنبال پروسیچر</a:t>
            </a:r>
            <a:endParaRPr lang="en-US" sz="6400" dirty="0"/>
          </a:p>
          <a:p>
            <a:pPr lvl="0" algn="r" rtl="1"/>
            <a:r>
              <a:rPr lang="fa-IR" sz="6400" dirty="0" smtClean="0"/>
              <a:t>-تعیین </a:t>
            </a:r>
            <a:r>
              <a:rPr lang="fa-IR" sz="6400" dirty="0"/>
              <a:t>میزان خونریزی یا </a:t>
            </a:r>
            <a:r>
              <a:rPr lang="en-US" sz="6400" dirty="0"/>
              <a:t>rupture</a:t>
            </a:r>
            <a:r>
              <a:rPr lang="fa-IR" sz="6400" dirty="0"/>
              <a:t> به دنبال پروسیجر  </a:t>
            </a:r>
            <a:endParaRPr lang="en-US" sz="6400" dirty="0" smtClean="0"/>
          </a:p>
          <a:p>
            <a:pPr lvl="0" algn="r" rtl="1"/>
            <a:r>
              <a:rPr lang="fa-IR" sz="6400" dirty="0" smtClean="0"/>
              <a:t> </a:t>
            </a:r>
            <a:endParaRPr lang="en-US" sz="6400" dirty="0"/>
          </a:p>
          <a:p>
            <a:pPr algn="r" rtl="1"/>
            <a:r>
              <a:rPr lang="ar-SA" sz="6400" b="1" dirty="0" smtClean="0"/>
              <a:t>اهدف </a:t>
            </a:r>
            <a:r>
              <a:rPr lang="ar-SA" sz="6400" b="1" dirty="0"/>
              <a:t>كاربردي </a:t>
            </a:r>
            <a:r>
              <a:rPr lang="ar-SA" sz="6400" b="1" dirty="0" smtClean="0"/>
              <a:t>طرح </a:t>
            </a:r>
            <a:r>
              <a:rPr lang="ar-SA" sz="6400" b="1" dirty="0"/>
              <a:t>:</a:t>
            </a:r>
            <a:endParaRPr lang="en-US" sz="6400" dirty="0"/>
          </a:p>
          <a:p>
            <a:pPr algn="r" rtl="1"/>
            <a:r>
              <a:rPr lang="ar-SA" sz="6400" b="1" dirty="0"/>
              <a:t> </a:t>
            </a:r>
            <a:endParaRPr lang="en-US" sz="6400" dirty="0"/>
          </a:p>
          <a:p>
            <a:pPr algn="r"/>
            <a:r>
              <a:rPr lang="fa-IR" sz="6400" dirty="0" smtClean="0"/>
              <a:t>        انجام کار درمانی </a:t>
            </a:r>
            <a:r>
              <a:rPr lang="fa-IR" sz="6400" dirty="0"/>
              <a:t>کم تهاجمی </a:t>
            </a:r>
            <a:r>
              <a:rPr lang="fa-IR" sz="6400" dirty="0" smtClean="0"/>
              <a:t>تر در </a:t>
            </a:r>
            <a:r>
              <a:rPr lang="fa-IR" sz="6400" dirty="0"/>
              <a:t>پریکارد افیوژن قابل توجه در بیماران مبتلا به کنسر</a:t>
            </a:r>
            <a:endParaRPr lang="en-US" sz="6400" dirty="0"/>
          </a:p>
          <a:p>
            <a:pPr algn="r" rtl="1"/>
            <a:r>
              <a:rPr lang="ar-SA" sz="6400" dirty="0"/>
              <a:t> </a:t>
            </a:r>
            <a:endParaRPr lang="en-US" sz="6400" dirty="0"/>
          </a:p>
          <a:p>
            <a:pPr algn="r" rtl="1"/>
            <a:r>
              <a:rPr lang="ar-SA" sz="6400" b="1" dirty="0"/>
              <a:t>فرضي</a:t>
            </a:r>
            <a:r>
              <a:rPr lang="fa-IR" sz="6400" b="1" dirty="0"/>
              <a:t>ه ها</a:t>
            </a:r>
            <a:r>
              <a:rPr lang="ar-SA" sz="6400" b="1" baseline="30000" dirty="0" smtClean="0"/>
              <a:t>1</a:t>
            </a:r>
            <a:r>
              <a:rPr lang="ar-SA" sz="6400" b="1" dirty="0" smtClean="0"/>
              <a:t>يا </a:t>
            </a:r>
            <a:r>
              <a:rPr lang="ar-SA" sz="6400" b="1" dirty="0"/>
              <a:t>سوالات پژوهش</a:t>
            </a:r>
            <a:r>
              <a:rPr lang="ar-SA" sz="6400" dirty="0"/>
              <a:t> (باتوجه به اهداف طرح) :</a:t>
            </a:r>
            <a:endParaRPr lang="en-US" sz="6400" dirty="0"/>
          </a:p>
          <a:p>
            <a:pPr lvl="0" algn="r" rtl="1"/>
            <a:r>
              <a:rPr lang="fa-IR" sz="6400" dirty="0"/>
              <a:t>  </a:t>
            </a:r>
            <a:r>
              <a:rPr lang="fa-IR" sz="6400" dirty="0" smtClean="0"/>
              <a:t>- </a:t>
            </a:r>
            <a:r>
              <a:rPr lang="fa-IR" sz="6400" dirty="0"/>
              <a:t>ایا  پریکاردیوتومی با بالون در بیماران مبتلا به کنسر با مایع پریکارد قابل توجه موثربوده و باعث درمان تجمع مایع   پریکارد ورفع علایم بالینی می شود ؟</a:t>
            </a:r>
            <a:endParaRPr lang="en-US" sz="6400" dirty="0"/>
          </a:p>
          <a:p>
            <a:pPr lvl="0" algn="r" rtl="1"/>
            <a:r>
              <a:rPr lang="fa-IR" sz="6400" dirty="0" smtClean="0"/>
              <a:t>-ایا </a:t>
            </a:r>
            <a:r>
              <a:rPr lang="fa-IR" sz="6400" dirty="0"/>
              <a:t>پریکاردیوتومی با بالون با عوارض از جمله عفونت و خونریزی یا </a:t>
            </a:r>
            <a:r>
              <a:rPr lang="en-US" sz="6400" dirty="0"/>
              <a:t>rupture</a:t>
            </a:r>
            <a:r>
              <a:rPr lang="fa-IR" sz="6400" dirty="0"/>
              <a:t> همراهی قابل توجهی دارد ؟</a:t>
            </a:r>
            <a:endParaRPr lang="en-US" sz="6400" dirty="0"/>
          </a:p>
          <a:p>
            <a:pPr lvl="0" algn="r" rtl="1"/>
            <a:r>
              <a:rPr lang="fa-IR" sz="6400" dirty="0"/>
              <a:t> </a:t>
            </a:r>
            <a:r>
              <a:rPr lang="fa-IR" sz="6400" dirty="0" smtClean="0"/>
              <a:t>-ایا </a:t>
            </a:r>
            <a:r>
              <a:rPr lang="fa-IR" sz="6400" dirty="0"/>
              <a:t>پرکاردیوتومی با بالون در بیماران مبتلا به کنسر با مایع پریکارد شدید، مانع از عود تجمع مایع پریکارد در بیمار خواهد شد  ؟</a:t>
            </a:r>
            <a:endParaRPr lang="en-US" sz="6400" dirty="0"/>
          </a:p>
          <a:p>
            <a:pPr lvl="0" algn="r" rtl="1"/>
            <a:r>
              <a:rPr lang="fa-IR" sz="6400" dirty="0" smtClean="0"/>
              <a:t>-ایا </a:t>
            </a:r>
            <a:r>
              <a:rPr lang="fa-IR" sz="6400" dirty="0"/>
              <a:t>پریکاردیوتومی با بالون در درمان بیماران مبتلا به کنسر و مایع پریکارد شدید و تامپوناد به خصوص دربیماران با وضعیت بالینی نامناسب ،روشی موثر و درعین حال کم تهاجمی تر می باشد ؟</a:t>
            </a:r>
            <a:endParaRPr lang="en-US" sz="6400" dirty="0"/>
          </a:p>
          <a:p>
            <a:pPr algn="r" rtl="1"/>
            <a:r>
              <a:rPr lang="en-US" sz="6400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/>
          </a:bodyPr>
          <a:lstStyle/>
          <a:p>
            <a:r>
              <a:rPr lang="fa-IR" sz="3200" dirty="0" smtClean="0"/>
              <a:t>    هزینه طرح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2348880"/>
          <a:ext cx="8229600" cy="218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94420">
                <a:tc>
                  <a:txBody>
                    <a:bodyPr/>
                    <a:lstStyle/>
                    <a:p>
                      <a:endParaRPr lang="fa-IR" dirty="0" smtClean="0"/>
                    </a:p>
                    <a:p>
                      <a:r>
                        <a:rPr lang="fa-IR" sz="2000" dirty="0" smtClean="0"/>
                        <a:t>هزینه                         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94420">
                <a:tc>
                  <a:txBody>
                    <a:bodyPr/>
                    <a:lstStyle/>
                    <a:p>
                      <a:r>
                        <a:rPr lang="fa-IR" dirty="0" smtClean="0"/>
                        <a:t>  </a:t>
                      </a:r>
                    </a:p>
                    <a:p>
                      <a:pPr algn="r"/>
                      <a:r>
                        <a:rPr lang="fa-IR" dirty="0" smtClean="0"/>
                        <a:t>                  100000000ریال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dirty="0" smtClean="0"/>
                    </a:p>
                    <a:p>
                      <a:r>
                        <a:rPr lang="fa-IR" dirty="0" smtClean="0"/>
                        <a:t>هزینه پرسنلی                  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528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  تعیین موفقیت و عوارض درناژ مایع پریکارد و تعبیه window  به روش غیرجراحی(percutaneous and transcatheter) در بیماران مبتلا به کنسر و پریکاردیال  افیوژن وسیع ومقاوم  </vt:lpstr>
      <vt:lpstr>ضرورت اجرا                               </vt:lpstr>
      <vt:lpstr>PowerPoint Presentation</vt:lpstr>
      <vt:lpstr>روش اجرا                                          </vt:lpstr>
      <vt:lpstr>PowerPoint Presentation</vt:lpstr>
      <vt:lpstr>    هزینه طرح</vt:lpstr>
    </vt:vector>
  </TitlesOfParts>
  <Company>PARANDCO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تعیین موفقیت و عوارض درناژ مایع پریکارد و تعبیه window  به روش غیرجراحی در بیماران مبتلا به کنسر و پریکاردیال  افیوژن وسیع ومقاوم</dc:title>
  <dc:creator>PARAND</dc:creator>
  <cp:lastModifiedBy>Fahimeh Farrokhzadeh</cp:lastModifiedBy>
  <cp:revision>9</cp:revision>
  <dcterms:created xsi:type="dcterms:W3CDTF">2022-05-17T17:16:56Z</dcterms:created>
  <dcterms:modified xsi:type="dcterms:W3CDTF">2022-07-12T05:52:49Z</dcterms:modified>
</cp:coreProperties>
</file>