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4"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888"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lumMod val="50000"/>
                    <a:lumOff val="50000"/>
                  </a:prstClr>
                </a:solidFill>
              </a:rPr>
              <a:pPr/>
              <a:t>7/12/2022</a:t>
            </a:fld>
            <a:endParaRPr lang="en-US">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en-US">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lumMod val="50000"/>
                    <a:lumOff val="50000"/>
                  </a:prstClr>
                </a:solidFill>
              </a:rPr>
              <a:pPr/>
              <a:t>‹#›</a:t>
            </a:fld>
            <a:endParaRPr lang="en-US">
              <a:solidFill>
                <a:prstClr val="black">
                  <a:lumMod val="50000"/>
                  <a:lumOff val="50000"/>
                </a:prstClr>
              </a:solidFill>
            </a:endParaRP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extLst>
      <p:ext uri="{BB962C8B-B14F-4D97-AF65-F5344CB8AC3E}">
        <p14:creationId xmlns:p14="http://schemas.microsoft.com/office/powerpoint/2010/main" val="253516163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lumMod val="50000"/>
                    <a:lumOff val="50000"/>
                  </a:prstClr>
                </a:solidFill>
              </a:rPr>
              <a:pPr/>
              <a:t>7/12/2022</a:t>
            </a:fld>
            <a:endParaRPr lang="en-US">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en-US">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lumMod val="50000"/>
                    <a:lumOff val="50000"/>
                  </a:prstClr>
                </a:solidFill>
              </a:rPr>
              <a:pPr/>
              <a:t>‹#›</a:t>
            </a:fld>
            <a:endParaRPr lang="en-US">
              <a:solidFill>
                <a:prstClr val="black">
                  <a:lumMod val="50000"/>
                  <a:lumOff val="50000"/>
                </a:prstClr>
              </a:solidFill>
            </a:endParaRPr>
          </a:p>
        </p:txBody>
      </p:sp>
    </p:spTree>
    <p:extLst>
      <p:ext uri="{BB962C8B-B14F-4D97-AF65-F5344CB8AC3E}">
        <p14:creationId xmlns:p14="http://schemas.microsoft.com/office/powerpoint/2010/main" val="68677425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lumMod val="50000"/>
                    <a:lumOff val="50000"/>
                  </a:prstClr>
                </a:solidFill>
              </a:rPr>
              <a:pPr/>
              <a:t>7/12/2022</a:t>
            </a:fld>
            <a:endParaRPr lang="en-US">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en-US">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lumMod val="50000"/>
                    <a:lumOff val="50000"/>
                  </a:prstClr>
                </a:solidFill>
              </a:rPr>
              <a:pPr/>
              <a:t>‹#›</a:t>
            </a:fld>
            <a:endParaRPr lang="en-US">
              <a:solidFill>
                <a:prstClr val="black">
                  <a:lumMod val="50000"/>
                  <a:lumOff val="50000"/>
                </a:prstClr>
              </a:solidFill>
            </a:endParaRPr>
          </a:p>
        </p:txBody>
      </p:sp>
    </p:spTree>
    <p:extLst>
      <p:ext uri="{BB962C8B-B14F-4D97-AF65-F5344CB8AC3E}">
        <p14:creationId xmlns:p14="http://schemas.microsoft.com/office/powerpoint/2010/main" val="16244460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solidFill>
                  <a:prstClr val="black">
                    <a:lumMod val="50000"/>
                    <a:lumOff val="50000"/>
                  </a:prstClr>
                </a:solidFill>
              </a:rPr>
              <a:pPr/>
              <a:t>7/12/2022</a:t>
            </a:fld>
            <a:endParaRPr lang="en-US">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en-US">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lumMod val="50000"/>
                    <a:lumOff val="50000"/>
                  </a:prstClr>
                </a:solidFill>
              </a:rPr>
              <a:pPr/>
              <a:t>‹#›</a:t>
            </a:fld>
            <a:endParaRPr lang="en-US">
              <a:solidFill>
                <a:prstClr val="black">
                  <a:lumMod val="50000"/>
                  <a:lumOff val="50000"/>
                </a:prstClr>
              </a:solidFill>
            </a:endParaRPr>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63404772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lumMod val="50000"/>
                    <a:lumOff val="50000"/>
                  </a:prstClr>
                </a:solidFill>
              </a:rPr>
              <a:pPr/>
              <a:t>7/12/2022</a:t>
            </a:fld>
            <a:endParaRPr lang="en-US">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en-US">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lumMod val="50000"/>
                    <a:lumOff val="50000"/>
                  </a:prstClr>
                </a:solidFill>
              </a:rPr>
              <a:pPr/>
              <a:t>‹#›</a:t>
            </a:fld>
            <a:endParaRPr lang="en-US">
              <a:solidFill>
                <a:prstClr val="black">
                  <a:lumMod val="50000"/>
                  <a:lumOff val="50000"/>
                </a:prstClr>
              </a:solidFill>
            </a:endParaRPr>
          </a:p>
        </p:txBody>
      </p:sp>
    </p:spTree>
    <p:extLst>
      <p:ext uri="{BB962C8B-B14F-4D97-AF65-F5344CB8AC3E}">
        <p14:creationId xmlns:p14="http://schemas.microsoft.com/office/powerpoint/2010/main" val="115900781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solidFill>
                  <a:prstClr val="black">
                    <a:lumMod val="50000"/>
                    <a:lumOff val="50000"/>
                  </a:prstClr>
                </a:solidFill>
              </a:rPr>
              <a:pPr/>
              <a:t>7/12/2022</a:t>
            </a:fld>
            <a:endParaRPr lang="en-US">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en-US">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lumMod val="50000"/>
                    <a:lumOff val="50000"/>
                  </a:prstClr>
                </a:solidFill>
              </a:rPr>
              <a:pPr/>
              <a:t>‹#›</a:t>
            </a:fld>
            <a:endParaRPr lang="en-US">
              <a:solidFill>
                <a:prstClr val="black">
                  <a:lumMod val="50000"/>
                  <a:lumOff val="50000"/>
                </a:prstClr>
              </a:solidFill>
            </a:endParaRPr>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5095629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lumMod val="50000"/>
                    <a:lumOff val="50000"/>
                  </a:prstClr>
                </a:solidFill>
              </a:rPr>
              <a:pPr/>
              <a:t>7/12/2022</a:t>
            </a:fld>
            <a:endParaRPr lang="en-US">
              <a:solidFill>
                <a:prstClr val="black">
                  <a:lumMod val="50000"/>
                  <a:lumOff val="50000"/>
                </a:prstClr>
              </a:solidFill>
            </a:endParaRPr>
          </a:p>
        </p:txBody>
      </p:sp>
      <p:sp>
        <p:nvSpPr>
          <p:cNvPr id="8" name="Footer Placeholder 7"/>
          <p:cNvSpPr>
            <a:spLocks noGrp="1"/>
          </p:cNvSpPr>
          <p:nvPr>
            <p:ph type="ftr" sz="quarter" idx="11"/>
          </p:nvPr>
        </p:nvSpPr>
        <p:spPr/>
        <p:txBody>
          <a:bodyPr/>
          <a:lstStyle/>
          <a:p>
            <a:endParaRPr lang="en-US">
              <a:solidFill>
                <a:prstClr val="black">
                  <a:lumMod val="50000"/>
                  <a:lumOff val="50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lumMod val="50000"/>
                    <a:lumOff val="50000"/>
                  </a:prstClr>
                </a:solidFill>
              </a:rPr>
              <a:pPr/>
              <a:t>‹#›</a:t>
            </a:fld>
            <a:endParaRPr lang="en-US">
              <a:solidFill>
                <a:prstClr val="black">
                  <a:lumMod val="50000"/>
                  <a:lumOff val="50000"/>
                </a:prstClr>
              </a:solidFill>
            </a:endParaRPr>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6591320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lumMod val="50000"/>
                    <a:lumOff val="50000"/>
                  </a:prstClr>
                </a:solidFill>
              </a:rPr>
              <a:pPr/>
              <a:t>7/12/2022</a:t>
            </a:fld>
            <a:endParaRPr lang="en-US">
              <a:solidFill>
                <a:prstClr val="black">
                  <a:lumMod val="50000"/>
                  <a:lumOff val="50000"/>
                </a:prstClr>
              </a:solidFill>
            </a:endParaRPr>
          </a:p>
        </p:txBody>
      </p:sp>
      <p:sp>
        <p:nvSpPr>
          <p:cNvPr id="4" name="Footer Placeholder 3"/>
          <p:cNvSpPr>
            <a:spLocks noGrp="1"/>
          </p:cNvSpPr>
          <p:nvPr>
            <p:ph type="ftr" sz="quarter" idx="11"/>
          </p:nvPr>
        </p:nvSpPr>
        <p:spPr/>
        <p:txBody>
          <a:bodyPr/>
          <a:lstStyle/>
          <a:p>
            <a:endParaRPr lang="en-US">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lumMod val="50000"/>
                    <a:lumOff val="50000"/>
                  </a:prstClr>
                </a:solidFill>
              </a:rPr>
              <a:pPr/>
              <a:t>‹#›</a:t>
            </a:fld>
            <a:endParaRPr lang="en-US">
              <a:solidFill>
                <a:prstClr val="black">
                  <a:lumMod val="50000"/>
                  <a:lumOff val="50000"/>
                </a:prstClr>
              </a:solidFill>
            </a:endParaRPr>
          </a:p>
        </p:txBody>
      </p:sp>
    </p:spTree>
    <p:extLst>
      <p:ext uri="{BB962C8B-B14F-4D97-AF65-F5344CB8AC3E}">
        <p14:creationId xmlns:p14="http://schemas.microsoft.com/office/powerpoint/2010/main" val="152965339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lumMod val="50000"/>
                    <a:lumOff val="50000"/>
                  </a:prstClr>
                </a:solidFill>
              </a:rPr>
              <a:pPr/>
              <a:t>7/12/2022</a:t>
            </a:fld>
            <a:endParaRPr lang="en-US">
              <a:solidFill>
                <a:prstClr val="black">
                  <a:lumMod val="50000"/>
                  <a:lumOff val="50000"/>
                </a:prstClr>
              </a:solidFill>
            </a:endParaRPr>
          </a:p>
        </p:txBody>
      </p:sp>
      <p:sp>
        <p:nvSpPr>
          <p:cNvPr id="3" name="Footer Placeholder 2"/>
          <p:cNvSpPr>
            <a:spLocks noGrp="1"/>
          </p:cNvSpPr>
          <p:nvPr>
            <p:ph type="ftr" sz="quarter" idx="11"/>
          </p:nvPr>
        </p:nvSpPr>
        <p:spPr/>
        <p:txBody>
          <a:bodyPr/>
          <a:lstStyle/>
          <a:p>
            <a:endParaRPr lang="en-US">
              <a:solidFill>
                <a:prstClr val="black">
                  <a:lumMod val="50000"/>
                  <a:lumOff val="50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lumMod val="50000"/>
                    <a:lumOff val="50000"/>
                  </a:prstClr>
                </a:solidFill>
              </a:rPr>
              <a:pPr/>
              <a:t>‹#›</a:t>
            </a:fld>
            <a:endParaRPr lang="en-US">
              <a:solidFill>
                <a:prstClr val="black">
                  <a:lumMod val="50000"/>
                  <a:lumOff val="50000"/>
                </a:prstClr>
              </a:solidFill>
            </a:endParaRPr>
          </a:p>
        </p:txBody>
      </p:sp>
    </p:spTree>
    <p:extLst>
      <p:ext uri="{BB962C8B-B14F-4D97-AF65-F5344CB8AC3E}">
        <p14:creationId xmlns:p14="http://schemas.microsoft.com/office/powerpoint/2010/main" val="52483996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lumMod val="50000"/>
                    <a:lumOff val="50000"/>
                  </a:prstClr>
                </a:solidFill>
              </a:rPr>
              <a:pPr/>
              <a:t>7/12/2022</a:t>
            </a:fld>
            <a:endParaRPr lang="en-US">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en-US">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lumMod val="50000"/>
                    <a:lumOff val="50000"/>
                  </a:prstClr>
                </a:solidFill>
              </a:rPr>
              <a:pPr/>
              <a:t>‹#›</a:t>
            </a:fld>
            <a:endParaRPr lang="en-US">
              <a:solidFill>
                <a:prstClr val="black">
                  <a:lumMod val="50000"/>
                  <a:lumOff val="50000"/>
                </a:prstClr>
              </a:solidFill>
            </a:endParaRPr>
          </a:p>
        </p:txBody>
      </p:sp>
    </p:spTree>
    <p:extLst>
      <p:ext uri="{BB962C8B-B14F-4D97-AF65-F5344CB8AC3E}">
        <p14:creationId xmlns:p14="http://schemas.microsoft.com/office/powerpoint/2010/main" val="167087245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lumMod val="50000"/>
                    <a:lumOff val="50000"/>
                  </a:prstClr>
                </a:solidFill>
              </a:rPr>
              <a:pPr/>
              <a:t>7/12/2022</a:t>
            </a:fld>
            <a:endParaRPr lang="en-US">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en-US">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lumMod val="50000"/>
                    <a:lumOff val="50000"/>
                  </a:prstClr>
                </a:solidFill>
              </a:rPr>
              <a:pPr/>
              <a:t>‹#›</a:t>
            </a:fld>
            <a:endParaRPr lang="en-US">
              <a:solidFill>
                <a:prstClr val="black">
                  <a:lumMod val="50000"/>
                  <a:lumOff val="50000"/>
                </a:prstClr>
              </a:solidFill>
            </a:endParaRP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extLst>
      <p:ext uri="{BB962C8B-B14F-4D97-AF65-F5344CB8AC3E}">
        <p14:creationId xmlns:p14="http://schemas.microsoft.com/office/powerpoint/2010/main" val="114861550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D8BD707-D9CF-40AE-B4C6-C98DA3205C09}" type="datetimeFigureOut">
              <a:rPr lang="en-US" smtClean="0">
                <a:solidFill>
                  <a:prstClr val="black">
                    <a:lumMod val="50000"/>
                    <a:lumOff val="50000"/>
                  </a:prstClr>
                </a:solidFill>
              </a:rPr>
              <a:pPr/>
              <a:t>7/12/2022</a:t>
            </a:fld>
            <a:endParaRPr lang="en-US">
              <a:solidFill>
                <a:prstClr val="black">
                  <a:lumMod val="50000"/>
                  <a:lumOff val="50000"/>
                </a:prstClr>
              </a:solidFill>
            </a:endParaRP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solidFill>
                <a:prstClr val="black">
                  <a:lumMod val="50000"/>
                  <a:lumOff val="50000"/>
                </a:prstClr>
              </a:solidFill>
            </a:endParaRP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6F15528-21DE-4FAA-801E-634DDDAF4B2B}" type="slidenum">
              <a:rPr lang="en-US" smtClean="0">
                <a:solidFill>
                  <a:prstClr val="black">
                    <a:lumMod val="50000"/>
                    <a:lumOff val="50000"/>
                  </a:prstClr>
                </a:solidFill>
              </a:rPr>
              <a:pPr/>
              <a:t>‹#›</a:t>
            </a:fld>
            <a:endParaRPr lang="en-US">
              <a:solidFill>
                <a:prstClr val="black">
                  <a:lumMod val="50000"/>
                  <a:lumOff val="50000"/>
                </a:prstClr>
              </a:solidFill>
            </a:endParaRPr>
          </a:p>
        </p:txBody>
      </p:sp>
    </p:spTree>
    <p:extLst>
      <p:ext uri="{BB962C8B-B14F-4D97-AF65-F5344CB8AC3E}">
        <p14:creationId xmlns:p14="http://schemas.microsoft.com/office/powerpoint/2010/main" val="14435098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Pictures\25036125_1978398649099464_399424124507652096_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17071" y="1828800"/>
            <a:ext cx="4092314" cy="32004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3" name="Rectangle 2"/>
          <p:cNvSpPr/>
          <p:nvPr/>
        </p:nvSpPr>
        <p:spPr>
          <a:xfrm>
            <a:off x="152400" y="228600"/>
            <a:ext cx="8762999" cy="1200329"/>
          </a:xfrm>
          <a:prstGeom prst="rect">
            <a:avLst/>
          </a:prstGeom>
        </p:spPr>
        <p:txBody>
          <a:bodyPr wrap="square">
            <a:spAutoFit/>
          </a:bodyPr>
          <a:lstStyle/>
          <a:p>
            <a:pPr algn="ctr" rtl="1"/>
            <a:r>
              <a:rPr lang="fa-IR" sz="2400" b="1" dirty="0">
                <a:cs typeface="B Titr" pitchFamily="2" charset="-78"/>
              </a:rPr>
              <a:t>موضوع:بررسی عوامل مرتبط با ترخیص با رضایت شخصی بیماران بستری </a:t>
            </a:r>
            <a:endParaRPr lang="en-US" sz="2400" b="1" dirty="0" smtClean="0">
              <a:cs typeface="B Titr" pitchFamily="2" charset="-78"/>
            </a:endParaRPr>
          </a:p>
          <a:p>
            <a:pPr algn="ctr" rtl="1"/>
            <a:r>
              <a:rPr lang="fa-IR" sz="2400" b="1" dirty="0" smtClean="0">
                <a:cs typeface="B Titr" pitchFamily="2" charset="-78"/>
              </a:rPr>
              <a:t>در </a:t>
            </a:r>
            <a:r>
              <a:rPr lang="fa-IR" sz="2400" b="1" dirty="0">
                <a:cs typeface="B Titr" pitchFamily="2" charset="-78"/>
              </a:rPr>
              <a:t>مرکزآموزشی، تحقیقاتی و درمانی قلب و عروق شهید </a:t>
            </a:r>
            <a:r>
              <a:rPr lang="fa-IR" sz="2400" b="1" dirty="0" smtClean="0">
                <a:cs typeface="B Titr" pitchFamily="2" charset="-78"/>
              </a:rPr>
              <a:t>رجایی</a:t>
            </a:r>
          </a:p>
          <a:p>
            <a:pPr algn="ctr" rtl="1"/>
            <a:r>
              <a:rPr lang="fa-IR" sz="2400" b="1" dirty="0" smtClean="0">
                <a:cs typeface="B Titr" pitchFamily="2" charset="-78"/>
              </a:rPr>
              <a:t> </a:t>
            </a:r>
            <a:r>
              <a:rPr lang="fa-IR" sz="2400" b="1" dirty="0">
                <a:cs typeface="B Titr" pitchFamily="2" charset="-78"/>
              </a:rPr>
              <a:t>در شش ماهه نخست سال 1401</a:t>
            </a:r>
          </a:p>
        </p:txBody>
      </p:sp>
      <p:sp>
        <p:nvSpPr>
          <p:cNvPr id="4" name="Rectangle 3"/>
          <p:cNvSpPr/>
          <p:nvPr/>
        </p:nvSpPr>
        <p:spPr>
          <a:xfrm>
            <a:off x="-29497" y="5378245"/>
            <a:ext cx="9153832" cy="1661993"/>
          </a:xfrm>
          <a:prstGeom prst="rect">
            <a:avLst/>
          </a:prstGeom>
        </p:spPr>
        <p:txBody>
          <a:bodyPr wrap="square">
            <a:spAutoFit/>
          </a:bodyPr>
          <a:lstStyle/>
          <a:p>
            <a:pPr algn="r" rtl="1">
              <a:lnSpc>
                <a:spcPct val="150000"/>
              </a:lnSpc>
            </a:pPr>
            <a:r>
              <a:rPr lang="fa-IR" b="1" dirty="0" smtClean="0">
                <a:cs typeface="B Nazanin" pitchFamily="2" charset="-78"/>
              </a:rPr>
              <a:t>دکتر فریدون </a:t>
            </a:r>
            <a:r>
              <a:rPr lang="fa-IR" b="1" dirty="0">
                <a:cs typeface="B Nazanin" pitchFamily="2" charset="-78"/>
              </a:rPr>
              <a:t>نوحی </a:t>
            </a:r>
            <a:r>
              <a:rPr lang="en-US" b="1" dirty="0" smtClean="0">
                <a:cs typeface="B Nazanin" pitchFamily="2" charset="-78"/>
              </a:rPr>
              <a:t>:</a:t>
            </a:r>
            <a:r>
              <a:rPr lang="fa-IR" b="1" dirty="0" smtClean="0">
                <a:cs typeface="B Nazanin" pitchFamily="2" charset="-78"/>
              </a:rPr>
              <a:t>مجری ونویسنده مقاله</a:t>
            </a:r>
            <a:r>
              <a:rPr lang="fa-IR" b="1" dirty="0">
                <a:cs typeface="B Nazanin" pitchFamily="2" charset="-78"/>
              </a:rPr>
              <a:t>	دکتر مهناز مایل </a:t>
            </a:r>
            <a:r>
              <a:rPr lang="fa-IR" b="1" dirty="0" smtClean="0">
                <a:cs typeface="B Nazanin" pitchFamily="2" charset="-78"/>
              </a:rPr>
              <a:t>افشار</a:t>
            </a:r>
            <a:r>
              <a:rPr lang="en-US" b="1" dirty="0" smtClean="0">
                <a:cs typeface="B Nazanin" pitchFamily="2" charset="-78"/>
              </a:rPr>
              <a:t>:</a:t>
            </a:r>
            <a:r>
              <a:rPr lang="fa-IR" b="1" dirty="0" smtClean="0">
                <a:cs typeface="B Nazanin" pitchFamily="2" charset="-78"/>
              </a:rPr>
              <a:t>مجری </a:t>
            </a:r>
            <a:r>
              <a:rPr lang="fa-IR" b="1" dirty="0">
                <a:cs typeface="B Nazanin" pitchFamily="2" charset="-78"/>
              </a:rPr>
              <a:t>اصلی / نویسنده مقاله</a:t>
            </a:r>
          </a:p>
          <a:p>
            <a:pPr algn="r" rtl="1">
              <a:lnSpc>
                <a:spcPct val="150000"/>
              </a:lnSpc>
            </a:pPr>
            <a:r>
              <a:rPr lang="fa-IR" b="1" dirty="0" smtClean="0">
                <a:cs typeface="B Nazanin" pitchFamily="2" charset="-78"/>
              </a:rPr>
              <a:t>دکتر محمدضیاء </a:t>
            </a:r>
            <a:r>
              <a:rPr lang="fa-IR" b="1" dirty="0">
                <a:cs typeface="B Nazanin" pitchFamily="2" charset="-78"/>
              </a:rPr>
              <a:t>توتونچی </a:t>
            </a:r>
            <a:r>
              <a:rPr lang="fa-IR" b="1" dirty="0" smtClean="0">
                <a:cs typeface="B Nazanin" pitchFamily="2" charset="-78"/>
              </a:rPr>
              <a:t>:ناظر</a:t>
            </a:r>
          </a:p>
          <a:p>
            <a:pPr algn="r" rtl="1">
              <a:lnSpc>
                <a:spcPct val="150000"/>
              </a:lnSpc>
            </a:pPr>
            <a:r>
              <a:rPr lang="fa-IR" sz="1600" b="1" dirty="0" smtClean="0">
                <a:cs typeface="B Nazanin" pitchFamily="2" charset="-78"/>
              </a:rPr>
              <a:t>دکتر ضا </a:t>
            </a:r>
            <a:r>
              <a:rPr lang="fa-IR" sz="1600" b="1" dirty="0">
                <a:cs typeface="B Nazanin" pitchFamily="2" charset="-78"/>
              </a:rPr>
              <a:t>گل </a:t>
            </a:r>
            <a:r>
              <a:rPr lang="fa-IR" sz="1600" b="1" dirty="0" smtClean="0">
                <a:cs typeface="B Nazanin" pitchFamily="2" charset="-78"/>
              </a:rPr>
              <a:t>پیرا</a:t>
            </a:r>
            <a:r>
              <a:rPr lang="fa-IR" sz="1600" b="1" dirty="0">
                <a:cs typeface="B Nazanin" pitchFamily="2" charset="-78"/>
              </a:rPr>
              <a:t>-</a:t>
            </a:r>
            <a:r>
              <a:rPr lang="fa-IR" sz="1600" b="1" dirty="0" smtClean="0">
                <a:cs typeface="B Nazanin" pitchFamily="2" charset="-78"/>
              </a:rPr>
              <a:t>دکتر هومن </a:t>
            </a:r>
            <a:r>
              <a:rPr lang="fa-IR" sz="1600" b="1" dirty="0">
                <a:cs typeface="B Nazanin" pitchFamily="2" charset="-78"/>
              </a:rPr>
              <a:t>بخشنده </a:t>
            </a:r>
            <a:r>
              <a:rPr lang="fa-IR" sz="1600" b="1" dirty="0" smtClean="0">
                <a:cs typeface="B Nazanin" pitchFamily="2" charset="-78"/>
              </a:rPr>
              <a:t>-زهراحنیفی-حلیمه </a:t>
            </a:r>
            <a:r>
              <a:rPr lang="fa-IR" sz="1600" b="1" dirty="0">
                <a:cs typeface="B Nazanin" pitchFamily="2" charset="-78"/>
              </a:rPr>
              <a:t>رضا </a:t>
            </a:r>
            <a:r>
              <a:rPr lang="fa-IR" sz="1600" b="1" dirty="0" smtClean="0">
                <a:cs typeface="B Nazanin" pitchFamily="2" charset="-78"/>
              </a:rPr>
              <a:t>زاده -مهندس ندا شیرخانلو-</a:t>
            </a:r>
            <a:r>
              <a:rPr lang="fa-IR" sz="1600" b="1" dirty="0">
                <a:cs typeface="B Nazanin" pitchFamily="2" charset="-78"/>
              </a:rPr>
              <a:t> مهندس </a:t>
            </a:r>
            <a:r>
              <a:rPr lang="fa-IR" sz="1600" b="1" dirty="0" smtClean="0">
                <a:cs typeface="B Nazanin" pitchFamily="2" charset="-78"/>
              </a:rPr>
              <a:t>پیمان طباطبایی: همکارطرح</a:t>
            </a:r>
            <a:r>
              <a:rPr lang="fa-IR" sz="1600" b="1" dirty="0">
                <a:cs typeface="B Nazanin" pitchFamily="2" charset="-78"/>
              </a:rPr>
              <a:t>	</a:t>
            </a:r>
            <a:endParaRPr lang="en-US" sz="1600" b="1" dirty="0">
              <a:cs typeface="B Nazanin" pitchFamily="2" charset="-78"/>
            </a:endParaRPr>
          </a:p>
        </p:txBody>
      </p:sp>
    </p:spTree>
    <p:extLst>
      <p:ext uri="{BB962C8B-B14F-4D97-AF65-F5344CB8AC3E}">
        <p14:creationId xmlns:p14="http://schemas.microsoft.com/office/powerpoint/2010/main" val="19356737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52400" y="228600"/>
            <a:ext cx="8839200" cy="6248400"/>
          </a:xfrm>
        </p:spPr>
        <p:txBody>
          <a:bodyPr anchor="ctr">
            <a:noAutofit/>
          </a:bodyPr>
          <a:lstStyle/>
          <a:p>
            <a:pPr marL="0" indent="0" algn="just">
              <a:buNone/>
            </a:pPr>
            <a:r>
              <a:rPr lang="fa-IR" sz="1800" b="1" u="none" dirty="0" smtClean="0">
                <a:cs typeface="B Titr" pitchFamily="2" charset="-78"/>
              </a:rPr>
              <a:t>بیان مسئله و اهمیت:</a:t>
            </a:r>
          </a:p>
          <a:p>
            <a:pPr marL="0" indent="0" algn="just">
              <a:buNone/>
            </a:pPr>
            <a:r>
              <a:rPr lang="fa-IR" sz="1800" b="1" u="none" dirty="0" smtClean="0">
                <a:cs typeface="B Nazanin" pitchFamily="2" charset="-78"/>
              </a:rPr>
              <a:t> </a:t>
            </a:r>
            <a:r>
              <a:rPr lang="fa-IR" sz="1800" dirty="0" smtClean="0">
                <a:cs typeface="B Nazanin" pitchFamily="2" charset="-78"/>
              </a:rPr>
              <a:t>ترخیص </a:t>
            </a:r>
            <a:r>
              <a:rPr lang="fa-IR" sz="1800" dirty="0">
                <a:cs typeface="B Nazanin" pitchFamily="2" charset="-78"/>
              </a:rPr>
              <a:t>با رضایت شخصی حاصل فرآیندی است که بیمارستان به هر دلیل نتوانسته نظر بیمار را برای ادامه درمان جلب کند. حتی اگر این تصمیم علل فردی مانند مشکلات شخصی و اجتماعی، ناهنجاری روحی و روانی، مادی و..... نیاز داشته باشد، نشان دهنده عدم توانایی سیستم در توجیه و حل مشکل فرد در جهت انصراف از این تصمیم است</a:t>
            </a:r>
            <a:r>
              <a:rPr lang="fa-IR" sz="1800" dirty="0" smtClean="0">
                <a:cs typeface="B Nazanin" pitchFamily="2" charset="-78"/>
              </a:rPr>
              <a:t>.</a:t>
            </a:r>
          </a:p>
          <a:p>
            <a:pPr marL="0" indent="0" algn="just">
              <a:buNone/>
            </a:pPr>
            <a:r>
              <a:rPr lang="fa-IR" sz="1800" dirty="0" smtClean="0">
                <a:cs typeface="B Nazanin" pitchFamily="2" charset="-78"/>
              </a:rPr>
              <a:t>ترخیص </a:t>
            </a:r>
            <a:r>
              <a:rPr lang="fa-IR" sz="1800" dirty="0">
                <a:cs typeface="B Nazanin" pitchFamily="2" charset="-78"/>
              </a:rPr>
              <a:t>با رضایت شخصی  نه تنها برای بیمار بلکه برای بیمارستان و نظام بهداشت و درمان نیز تبعات منفی به همراه دارد. پیامدهای منفی ترخیص با رضایت شخصی می تواند تهدیدی برای سلامت بیمار باشد. این موضوع به خصوص در بخش اورژانس و مراقبت های حاد اهمیت پیدا میکند، زیرا ممکن است حیات بیمار بده دلیل عدم دریافت اقدامات پزشکی کافی و به موقع، در معرض خطر قرار </a:t>
            </a:r>
            <a:r>
              <a:rPr lang="fa-IR" sz="1800" dirty="0" smtClean="0">
                <a:cs typeface="B Nazanin" pitchFamily="2" charset="-78"/>
              </a:rPr>
              <a:t>گیرد. افزایش </a:t>
            </a:r>
            <a:r>
              <a:rPr lang="fa-IR" sz="1800" b="1" dirty="0">
                <a:cs typeface="B Nazanin" pitchFamily="2" charset="-78"/>
              </a:rPr>
              <a:t>ریسک بستری مجدد، افزایش ریسک مرگ، افزایش احتمال شکایت بیمار علیه پزشک و تیم درمانی و همچنین تحمیل هزینه اضافی به نظام بهداشت و درمان </a:t>
            </a:r>
            <a:r>
              <a:rPr lang="fa-IR" sz="1800" dirty="0">
                <a:cs typeface="B Nazanin" pitchFamily="2" charset="-78"/>
              </a:rPr>
              <a:t>از جمله پیامدهای ترخیص با رضایت شخصی  می </a:t>
            </a:r>
            <a:r>
              <a:rPr lang="fa-IR" sz="1800" dirty="0" smtClean="0">
                <a:cs typeface="B Nazanin" pitchFamily="2" charset="-78"/>
              </a:rPr>
              <a:t>باشند.</a:t>
            </a:r>
            <a:endParaRPr lang="en-US" sz="1800" dirty="0" smtClean="0">
              <a:cs typeface="B Nazanin" pitchFamily="2" charset="-78"/>
            </a:endParaRPr>
          </a:p>
          <a:p>
            <a:pPr marL="0" indent="0" algn="just">
              <a:buNone/>
            </a:pPr>
            <a:r>
              <a:rPr lang="fa-IR" sz="1800" dirty="0" smtClean="0">
                <a:cs typeface="B Nazanin" pitchFamily="2" charset="-78"/>
              </a:rPr>
              <a:t>بیماران </a:t>
            </a:r>
            <a:r>
              <a:rPr lang="fa-IR" sz="1800" dirty="0">
                <a:cs typeface="B Nazanin" pitchFamily="2" charset="-78"/>
              </a:rPr>
              <a:t>به دلایل متفاوت بیمارستان را علی رغم توصیه پزشکان ترک می کنند و شناسایی ریسک فاکتورها و علل ترخیص با رضایت شخصی یکی از گام های مهم طراحی مداخلات در این زمینه می </a:t>
            </a:r>
            <a:r>
              <a:rPr lang="fa-IR" sz="1800" dirty="0" smtClean="0">
                <a:cs typeface="B Nazanin" pitchFamily="2" charset="-78"/>
              </a:rPr>
              <a:t>باشد.با </a:t>
            </a:r>
            <a:r>
              <a:rPr lang="fa-IR" sz="1800" dirty="0">
                <a:cs typeface="B Nazanin" pitchFamily="2" charset="-78"/>
              </a:rPr>
              <a:t>بررسی علل و عوامل تأثیرگذار بر  ترخیص با رضایت شخصی، می توان نقاط ضعف را شناسایی و با استفاده از مداخلات خاص در جهت رفع آنها اقدام نمود. با توجه به اینکه علت یابی این گونه ترخیص ها از دیدگاه اقتصادی و مدیریت بیمارستانی اهمیت زیادی دارد، لذا این مطالعه به منظور بررسی میزان و علل ترخیص با رضایت شخصی در مرکز شهید رجایی طراحی شده است.</a:t>
            </a:r>
          </a:p>
          <a:p>
            <a:pPr marL="0" indent="0" algn="just">
              <a:buNone/>
            </a:pPr>
            <a:endParaRPr lang="fa-IR" sz="1800" u="none" dirty="0">
              <a:cs typeface="B Nazanin" pitchFamily="2" charset="-78"/>
            </a:endParaRPr>
          </a:p>
        </p:txBody>
      </p:sp>
    </p:spTree>
    <p:extLst>
      <p:ext uri="{BB962C8B-B14F-4D97-AF65-F5344CB8AC3E}">
        <p14:creationId xmlns:p14="http://schemas.microsoft.com/office/powerpoint/2010/main" val="20842861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4514"/>
            <a:ext cx="8229600" cy="1143000"/>
          </a:xfrm>
        </p:spPr>
        <p:txBody>
          <a:bodyPr>
            <a:normAutofit/>
          </a:bodyPr>
          <a:lstStyle/>
          <a:p>
            <a:pPr marL="0" indent="0">
              <a:buNone/>
            </a:pPr>
            <a:r>
              <a:rPr lang="fa-IR" sz="4800" dirty="0">
                <a:cs typeface="B Nazanin" pitchFamily="2" charset="-78"/>
              </a:rPr>
              <a:t>اهداف </a:t>
            </a:r>
            <a:r>
              <a:rPr lang="ar-SA" sz="4800" dirty="0">
                <a:cs typeface="B Nazanin" pitchFamily="2" charset="-78"/>
              </a:rPr>
              <a:t>(خروجي ها</a:t>
            </a:r>
            <a:r>
              <a:rPr lang="ar-SA" sz="4800" dirty="0" smtClean="0">
                <a:cs typeface="B Nazanin" pitchFamily="2" charset="-78"/>
              </a:rPr>
              <a:t>)</a:t>
            </a:r>
            <a:endParaRPr lang="fa-IR" u="none" dirty="0">
              <a:cs typeface="B Nazanin" pitchFamily="2" charset="-78"/>
            </a:endParaRPr>
          </a:p>
        </p:txBody>
      </p:sp>
      <p:sp>
        <p:nvSpPr>
          <p:cNvPr id="3" name="Content Placeholder 2"/>
          <p:cNvSpPr>
            <a:spLocks noGrp="1"/>
          </p:cNvSpPr>
          <p:nvPr>
            <p:ph sz="quarter" idx="13"/>
          </p:nvPr>
        </p:nvSpPr>
        <p:spPr>
          <a:xfrm>
            <a:off x="0" y="1371600"/>
            <a:ext cx="9144000" cy="5029200"/>
          </a:xfrm>
        </p:spPr>
        <p:style>
          <a:lnRef idx="2">
            <a:schemeClr val="accent2"/>
          </a:lnRef>
          <a:fillRef idx="1">
            <a:schemeClr val="lt1"/>
          </a:fillRef>
          <a:effectRef idx="0">
            <a:schemeClr val="accent2"/>
          </a:effectRef>
          <a:fontRef idx="minor">
            <a:schemeClr val="dk1"/>
          </a:fontRef>
        </p:style>
        <p:txBody>
          <a:bodyPr>
            <a:noAutofit/>
          </a:bodyPr>
          <a:lstStyle/>
          <a:p>
            <a:r>
              <a:rPr lang="fa-IR" sz="1600" dirty="0" smtClean="0">
                <a:cs typeface="B Nazanin" pitchFamily="2" charset="-78"/>
              </a:rPr>
              <a:t>اصلي طرح</a:t>
            </a:r>
            <a:r>
              <a:rPr lang="ar-SA" sz="1600" dirty="0" smtClean="0">
                <a:cs typeface="B Nazanin" pitchFamily="2" charset="-78"/>
              </a:rPr>
              <a:t>:</a:t>
            </a:r>
            <a:endParaRPr lang="en-US" sz="1600" dirty="0">
              <a:cs typeface="B Nazanin" pitchFamily="2" charset="-78"/>
            </a:endParaRPr>
          </a:p>
          <a:p>
            <a:pPr marL="45720" indent="0">
              <a:buNone/>
            </a:pPr>
            <a:r>
              <a:rPr lang="fa-IR" sz="1600" dirty="0" smtClean="0">
                <a:cs typeface="B Nazanin" pitchFamily="2" charset="-78"/>
              </a:rPr>
              <a:t>تعیین</a:t>
            </a:r>
            <a:r>
              <a:rPr lang="fa-IR" sz="1600" dirty="0">
                <a:cs typeface="B Nazanin" pitchFamily="2" charset="-78"/>
              </a:rPr>
              <a:t>  عوامل مرتبط با ترخیص با رضایت شخصی بیماران بستری در مرکزآموزشی، تحقیقاتی و درمانی قلب و عروق شهید رجایی در شش ماهه نخست سال 1401</a:t>
            </a:r>
          </a:p>
          <a:p>
            <a:r>
              <a:rPr lang="ar-SA" sz="1600" dirty="0">
                <a:cs typeface="B Nazanin" pitchFamily="2" charset="-78"/>
              </a:rPr>
              <a:t>اهداف (خروجي  ها) اختصاصي  </a:t>
            </a:r>
            <a:r>
              <a:rPr lang="ar-SA" sz="1600" dirty="0" smtClean="0">
                <a:cs typeface="B Nazanin" pitchFamily="2" charset="-78"/>
              </a:rPr>
              <a:t>طرح </a:t>
            </a:r>
            <a:r>
              <a:rPr lang="ar-SA" sz="1600" dirty="0">
                <a:cs typeface="B Nazanin" pitchFamily="2" charset="-78"/>
              </a:rPr>
              <a:t>:</a:t>
            </a:r>
            <a:endParaRPr lang="en-US" sz="1600" dirty="0">
              <a:cs typeface="B Nazanin" pitchFamily="2" charset="-78"/>
            </a:endParaRPr>
          </a:p>
          <a:p>
            <a:pPr marL="388620" indent="-342900">
              <a:buFont typeface="+mj-lt"/>
              <a:buAutoNum type="arabicPeriod"/>
            </a:pPr>
            <a:r>
              <a:rPr lang="fa-IR" sz="1600" dirty="0" smtClean="0">
                <a:cs typeface="B Nazanin" pitchFamily="2" charset="-78"/>
              </a:rPr>
              <a:t>تعیین </a:t>
            </a:r>
            <a:r>
              <a:rPr lang="fa-IR" sz="1600" dirty="0">
                <a:cs typeface="B Nazanin" pitchFamily="2" charset="-78"/>
              </a:rPr>
              <a:t>عوامل مالی در ترخیص با رضایت شخصی در مرکز قلب و عروق شهید رجایی در شش ماهه نخست سال1401</a:t>
            </a:r>
          </a:p>
          <a:p>
            <a:pPr marL="388620" indent="-342900">
              <a:buFont typeface="+mj-lt"/>
              <a:buAutoNum type="arabicPeriod"/>
            </a:pPr>
            <a:r>
              <a:rPr lang="fa-IR" sz="1600" dirty="0" smtClean="0">
                <a:cs typeface="B Nazanin" pitchFamily="2" charset="-78"/>
              </a:rPr>
              <a:t>تعیین </a:t>
            </a:r>
            <a:r>
              <a:rPr lang="fa-IR" sz="1600" dirty="0">
                <a:cs typeface="B Nazanin" pitchFamily="2" charset="-78"/>
              </a:rPr>
              <a:t>عوامل </a:t>
            </a:r>
            <a:r>
              <a:rPr lang="fa-IR" sz="1600" dirty="0" smtClean="0">
                <a:cs typeface="B Nazanin" pitchFamily="2" charset="-78"/>
              </a:rPr>
              <a:t>موثر درمانی برای سوق دادن بیمار به </a:t>
            </a:r>
            <a:r>
              <a:rPr lang="fa-IR" sz="1600" dirty="0">
                <a:cs typeface="B Nazanin" pitchFamily="2" charset="-78"/>
              </a:rPr>
              <a:t>ترخیص با رضایت شخصی در مرکز قلب و عروق شهید رجایی در شش ماهه نخست سال1401</a:t>
            </a:r>
          </a:p>
          <a:p>
            <a:pPr marL="388620" indent="-342900">
              <a:buFont typeface="+mj-lt"/>
              <a:buAutoNum type="arabicPeriod"/>
            </a:pPr>
            <a:r>
              <a:rPr lang="fa-IR" sz="1600" dirty="0" smtClean="0">
                <a:cs typeface="B Nazanin" pitchFamily="2" charset="-78"/>
              </a:rPr>
              <a:t>تعیین </a:t>
            </a:r>
            <a:r>
              <a:rPr lang="fa-IR" sz="1600" dirty="0">
                <a:cs typeface="B Nazanin" pitchFamily="2" charset="-78"/>
              </a:rPr>
              <a:t>عوامل سازمانی در ترخیص با رضایت شخصی در مرکز قلب و عروق شهید رجایی در شش ماهه نخست سال1401</a:t>
            </a:r>
          </a:p>
          <a:p>
            <a:pPr marL="388620" indent="-342900">
              <a:buFont typeface="+mj-lt"/>
              <a:buAutoNum type="arabicPeriod"/>
            </a:pPr>
            <a:r>
              <a:rPr lang="fa-IR" sz="1600" dirty="0" smtClean="0">
                <a:cs typeface="B Nazanin" pitchFamily="2" charset="-78"/>
              </a:rPr>
              <a:t>تعیین </a:t>
            </a:r>
            <a:r>
              <a:rPr lang="fa-IR" sz="1600" dirty="0">
                <a:cs typeface="B Nazanin" pitchFamily="2" charset="-78"/>
              </a:rPr>
              <a:t>عوامل فردی در ترخیص با رضایت شخصی در مرکز قلب و عروق شهید رجایی در شش ماهه نخست سال1401</a:t>
            </a:r>
          </a:p>
          <a:p>
            <a:pPr marL="388620" indent="-342900">
              <a:buFont typeface="+mj-lt"/>
              <a:buAutoNum type="arabicPeriod"/>
            </a:pPr>
            <a:r>
              <a:rPr lang="fa-IR" sz="1600" dirty="0" smtClean="0">
                <a:cs typeface="B Nazanin" pitchFamily="2" charset="-78"/>
              </a:rPr>
              <a:t>تعیین</a:t>
            </a:r>
            <a:r>
              <a:rPr lang="fa-IR" sz="1600" dirty="0">
                <a:cs typeface="B Nazanin" pitchFamily="2" charset="-78"/>
              </a:rPr>
              <a:t>  سایر عوامل در ترخیص با رضایت شخصی در مرکز قلب و عروق شهید رجایی در شش ماهه نخست سال1401</a:t>
            </a:r>
          </a:p>
          <a:p>
            <a:pPr marL="388620" indent="-342900">
              <a:buFont typeface="+mj-lt"/>
              <a:buAutoNum type="arabicPeriod"/>
            </a:pPr>
            <a:r>
              <a:rPr lang="fa-IR" sz="1600" dirty="0">
                <a:cs typeface="B Nazanin" pitchFamily="2" charset="-78"/>
              </a:rPr>
              <a:t>تعیین ویژگی های دموگرافیک در ترخیص با رضایت شخصی در مرکز قلب و عروق شهید رجایی در شش ماهه نخست </a:t>
            </a:r>
            <a:r>
              <a:rPr lang="fa-IR" sz="1600" dirty="0" smtClean="0">
                <a:cs typeface="B Nazanin" pitchFamily="2" charset="-78"/>
              </a:rPr>
              <a:t>سال1401</a:t>
            </a:r>
            <a:endParaRPr lang="fa-IR" sz="1600" dirty="0">
              <a:cs typeface="B Nazanin" pitchFamily="2" charset="-78"/>
            </a:endParaRPr>
          </a:p>
          <a:p>
            <a:pPr marL="388620" indent="-342900" algn="r" rtl="1">
              <a:buFont typeface="+mj-lt"/>
              <a:buAutoNum type="arabicPeriod"/>
            </a:pPr>
            <a:endParaRPr lang="fa-IR" sz="1600" u="none" dirty="0">
              <a:cs typeface="B Nazanin" pitchFamily="2" charset="-78"/>
            </a:endParaRPr>
          </a:p>
        </p:txBody>
      </p:sp>
    </p:spTree>
    <p:extLst>
      <p:ext uri="{BB962C8B-B14F-4D97-AF65-F5344CB8AC3E}">
        <p14:creationId xmlns:p14="http://schemas.microsoft.com/office/powerpoint/2010/main" val="17918445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6512511" cy="685800"/>
          </a:xfrm>
        </p:spPr>
        <p:txBody>
          <a:bodyPr/>
          <a:lstStyle/>
          <a:p>
            <a:r>
              <a:rPr lang="fa-IR" u="none" dirty="0">
                <a:cs typeface="B Nazanin" pitchFamily="2" charset="-78"/>
              </a:rPr>
              <a:t>روش اجرا</a:t>
            </a:r>
          </a:p>
        </p:txBody>
      </p:sp>
      <p:sp>
        <p:nvSpPr>
          <p:cNvPr id="3" name="Content Placeholder 2"/>
          <p:cNvSpPr>
            <a:spLocks noGrp="1"/>
          </p:cNvSpPr>
          <p:nvPr>
            <p:ph sz="quarter" idx="13"/>
          </p:nvPr>
        </p:nvSpPr>
        <p:spPr>
          <a:xfrm>
            <a:off x="0" y="990600"/>
            <a:ext cx="9144000" cy="6019800"/>
          </a:xfrm>
        </p:spPr>
        <p:txBody>
          <a:bodyPr>
            <a:noAutofit/>
          </a:bodyPr>
          <a:lstStyle/>
          <a:p>
            <a:pPr algn="just"/>
            <a:r>
              <a:rPr lang="ar-SA" sz="1800" dirty="0">
                <a:cs typeface="B Nazanin" pitchFamily="2" charset="-78"/>
              </a:rPr>
              <a:t>مطالعه حاضر به روش مقطعی بر روی کلیه بیماران ترخیص </a:t>
            </a:r>
            <a:r>
              <a:rPr lang="ar-SA" sz="1800" dirty="0" smtClean="0">
                <a:cs typeface="B Nazanin" pitchFamily="2" charset="-78"/>
              </a:rPr>
              <a:t>شده</a:t>
            </a:r>
            <a:r>
              <a:rPr lang="fa-IR" sz="1800" dirty="0">
                <a:cs typeface="B Nazanin" pitchFamily="2" charset="-78"/>
              </a:rPr>
              <a:t> در بخش های داخلی- جراحی -اورژانس(گروه بزرگسال)</a:t>
            </a:r>
            <a:r>
              <a:rPr lang="ar-SA" sz="1800" dirty="0" smtClean="0">
                <a:cs typeface="B Nazanin" pitchFamily="2" charset="-78"/>
              </a:rPr>
              <a:t> </a:t>
            </a:r>
            <a:r>
              <a:rPr lang="ar-SA" sz="1800" dirty="0">
                <a:cs typeface="B Nazanin" pitchFamily="2" charset="-78"/>
              </a:rPr>
              <a:t>از مرکز قلب و عروق شهید رجایی در شش ماهه نخست سال 1401انجام  خواهدگرفت. محقق با مراجعه به واحد مدیریت فناوری اطلاعات ، اطلاعات  بیماران مورد مطالعه از پایگاه داده سیستم اطلاعاتی بیمارستان استخراج میکند. این اطلاعات  عبارتند از: تاریخ تولد، جنسیت، محل سکونت، ملیت و نوع بیمه.( اطلاعات دموگرافیک بیمار با توجه به داده های ثبت شده در سیستم اطاعات بیمارستان استخراج خواهد شد.)سپس</a:t>
            </a:r>
            <a:r>
              <a:rPr lang="fa-IR" sz="1800" dirty="0">
                <a:cs typeface="B Nazanin" pitchFamily="2" charset="-78"/>
              </a:rPr>
              <a:t> محقق از طریق تماس تلفنی با بیماران مورد نظر،</a:t>
            </a:r>
            <a:r>
              <a:rPr lang="ar-SA" sz="1800" dirty="0">
                <a:cs typeface="B Nazanin" pitchFamily="2" charset="-78"/>
              </a:rPr>
              <a:t> داده های  بیمارانی که با مسئولیت شخصی  بیمارستان را در شش ماهه نخست سال 1401 ترک کرده بودند، از طریق  چک لیست محقق ساخته، گردآوری خواهد شد.</a:t>
            </a:r>
          </a:p>
          <a:p>
            <a:pPr algn="just"/>
            <a:r>
              <a:rPr lang="ar-SA" sz="1800" dirty="0" smtClean="0">
                <a:cs typeface="B Nazanin" pitchFamily="2" charset="-78"/>
              </a:rPr>
              <a:t>برای </a:t>
            </a:r>
            <a:r>
              <a:rPr lang="ar-SA" sz="1800" dirty="0">
                <a:cs typeface="B Nazanin" pitchFamily="2" charset="-78"/>
              </a:rPr>
              <a:t>گردآوری داده ها از چک لیست ترک با رضایت شخصی بیمارستان تک تخصصی قلب استفاده خواهد شد. این چک لیست شامل 5 سئوال مربوط به علل ترک از بخش های مورد مطالعه که شامل موارد ترخیص </a:t>
            </a:r>
            <a:r>
              <a:rPr lang="ar-SA" sz="1800" dirty="0" smtClean="0">
                <a:cs typeface="B Nazanin" pitchFamily="2" charset="-78"/>
              </a:rPr>
              <a:t>م</a:t>
            </a:r>
            <a:r>
              <a:rPr lang="fa-IR" sz="1800" dirty="0" smtClean="0">
                <a:cs typeface="B Nazanin" pitchFamily="2" charset="-78"/>
              </a:rPr>
              <a:t>ح</a:t>
            </a:r>
            <a:r>
              <a:rPr lang="ar-SA" sz="1800" dirty="0" smtClean="0">
                <a:cs typeface="B Nazanin" pitchFamily="2" charset="-78"/>
              </a:rPr>
              <a:t>ل </a:t>
            </a:r>
            <a:r>
              <a:rPr lang="ar-SA" sz="1800" dirty="0">
                <a:cs typeface="B Nazanin" pitchFamily="2" charset="-78"/>
              </a:rPr>
              <a:t>ارائه خدمات درمان، مشکلات مالی، عوامل سازمانی، عوامل  فردی، و سایر علل می باشد.. بعد از اینکه از هر یک از بیماران مصاحبه گردید، عوامل استخراج می شود، سپس در طبقات مربوطه قرار می گیرد داده ها از بیمارانی که با مسئولیت شخصی از بخش های مورد مطالعه  بیمارستان را در شش ماهه نخست سال 1401 ترک کرده بودند، از طریق اطلاعات چک لیست علل ترک با رضایت شخصی از بیمارستان ، گردآوری خواهد شد</a:t>
            </a:r>
            <a:r>
              <a:rPr lang="ar-SA" sz="1800" dirty="0" smtClean="0">
                <a:cs typeface="B Nazanin" pitchFamily="2" charset="-78"/>
              </a:rPr>
              <a:t>.</a:t>
            </a:r>
            <a:endParaRPr lang="fa-IR" sz="1800" dirty="0" smtClean="0">
              <a:cs typeface="B Nazanin" pitchFamily="2" charset="-78"/>
            </a:endParaRPr>
          </a:p>
          <a:p>
            <a:pPr algn="just"/>
            <a:r>
              <a:rPr lang="ar-SA" sz="1800" dirty="0" smtClean="0">
                <a:cs typeface="B Nazanin" pitchFamily="2" charset="-78"/>
              </a:rPr>
              <a:t>تحلیل </a:t>
            </a:r>
            <a:r>
              <a:rPr lang="ar-SA" sz="1800" dirty="0">
                <a:cs typeface="B Nazanin" pitchFamily="2" charset="-78"/>
              </a:rPr>
              <a:t>ها با استفاده از نرم افزار </a:t>
            </a:r>
            <a:r>
              <a:rPr lang="en-US" sz="1800" dirty="0">
                <a:cs typeface="B Nazanin" pitchFamily="2" charset="-78"/>
              </a:rPr>
              <a:t>SPSS </a:t>
            </a:r>
            <a:r>
              <a:rPr lang="ar-SA" sz="1800" dirty="0">
                <a:cs typeface="B Nazanin" pitchFamily="2" charset="-78"/>
              </a:rPr>
              <a:t>ورژن20 انجام خواهد گرفت.</a:t>
            </a:r>
          </a:p>
          <a:p>
            <a:pPr algn="just"/>
            <a:r>
              <a:rPr lang="ar-SA" sz="1800" dirty="0" smtClean="0">
                <a:cs typeface="B Nazanin" pitchFamily="2" charset="-78"/>
              </a:rPr>
              <a:t>با </a:t>
            </a:r>
            <a:r>
              <a:rPr lang="ar-SA" sz="1800" dirty="0">
                <a:cs typeface="B Nazanin" pitchFamily="2" charset="-78"/>
              </a:rPr>
              <a:t>توجه به بررسی اولیه صورت گرفته در سیستم اطلاعاتی بیمارستان، میزان ترک با رضایت شخصی در مرکز نزدیک به 1000 مورد گزارش گردید. </a:t>
            </a:r>
            <a:endParaRPr lang="fa-IR" sz="1800" dirty="0" smtClean="0">
              <a:cs typeface="B Nazanin" pitchFamily="2" charset="-78"/>
            </a:endParaRPr>
          </a:p>
        </p:txBody>
      </p:sp>
    </p:spTree>
    <p:extLst>
      <p:ext uri="{BB962C8B-B14F-4D97-AF65-F5344CB8AC3E}">
        <p14:creationId xmlns:p14="http://schemas.microsoft.com/office/powerpoint/2010/main" val="29390819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133600"/>
            <a:ext cx="8229600" cy="1143000"/>
          </a:xfrm>
        </p:spPr>
        <p:txBody>
          <a:bodyPr/>
          <a:lstStyle/>
          <a:p>
            <a:pPr marL="0" indent="0">
              <a:buNone/>
            </a:pPr>
            <a:r>
              <a:rPr lang="fa-IR" u="none" dirty="0" smtClean="0">
                <a:cs typeface="B Nazanin" pitchFamily="2" charset="-78"/>
              </a:rPr>
              <a:t>با تشکر از توجه شما</a:t>
            </a:r>
            <a:endParaRPr lang="fa-IR" u="none" dirty="0">
              <a:cs typeface="B Nazanin" pitchFamily="2" charset="-78"/>
            </a:endParaRPr>
          </a:p>
        </p:txBody>
      </p:sp>
      <p:pic>
        <p:nvPicPr>
          <p:cNvPr id="2050" name="Picture 2" descr="C:\Users\admin\Pictures\personal-development-plan-motamem-or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1034" y="2971800"/>
            <a:ext cx="5372100"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9122483"/>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573</Words>
  <Application>Microsoft Office PowerPoint</Application>
  <PresentationFormat>On-screen Show (4:3)</PresentationFormat>
  <Paragraphs>26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Slipstream</vt:lpstr>
      <vt:lpstr>PowerPoint Presentation</vt:lpstr>
      <vt:lpstr>PowerPoint Presentation</vt:lpstr>
      <vt:lpstr>اهداف (خروجي ها)</vt:lpstr>
      <vt:lpstr>روش اجرا</vt:lpstr>
      <vt:lpstr>با تشکر از توجه شما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بررسی عوامل مرتبط با ترخیص با رضایت شخصی بیماران بستری در مرکزآموزشی، تحقیقاتی و درمانی قلب و عروق شهید رجایی در شش ماهه نخست سال 1401</dc:title>
  <dc:creator>Mahnaz Mayel Afshar</dc:creator>
  <cp:lastModifiedBy>Fahimeh Farrokhzadeh</cp:lastModifiedBy>
  <cp:revision>15</cp:revision>
  <dcterms:created xsi:type="dcterms:W3CDTF">2006-08-16T00:00:00Z</dcterms:created>
  <dcterms:modified xsi:type="dcterms:W3CDTF">2022-07-12T05:51:41Z</dcterms:modified>
</cp:coreProperties>
</file>